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84" r:id="rId8"/>
    <p:sldId id="262" r:id="rId9"/>
    <p:sldId id="283" r:id="rId10"/>
    <p:sldId id="263" r:id="rId11"/>
    <p:sldId id="264" r:id="rId12"/>
    <p:sldId id="265" r:id="rId13"/>
    <p:sldId id="266" r:id="rId14"/>
    <p:sldId id="267" r:id="rId15"/>
    <p:sldId id="281" r:id="rId16"/>
    <p:sldId id="268" r:id="rId17"/>
    <p:sldId id="269" r:id="rId18"/>
    <p:sldId id="270" r:id="rId19"/>
    <p:sldId id="271" r:id="rId20"/>
    <p:sldId id="272" r:id="rId21"/>
    <p:sldId id="273" r:id="rId22"/>
    <p:sldId id="274" r:id="rId23"/>
    <p:sldId id="275" r:id="rId24"/>
    <p:sldId id="276" r:id="rId25"/>
    <p:sldId id="277" r:id="rId26"/>
    <p:sldId id="278" r:id="rId27"/>
    <p:sldId id="285" r:id="rId28"/>
    <p:sldId id="279" r:id="rId29"/>
    <p:sldId id="286" r:id="rId30"/>
    <p:sldId id="280" r:id="rId31"/>
  </p:sldIdLst>
  <p:sldSz cx="9144000" cy="5143500" type="screen16x9"/>
  <p:notesSz cx="6858000" cy="9144000"/>
  <p:embeddedFontLst>
    <p:embeddedFont>
      <p:font typeface="Open Sans" panose="020B0604020202020204" charset="0"/>
      <p:regular r:id="rId33"/>
      <p:bold r:id="rId34"/>
      <p:italic r:id="rId35"/>
      <p:boldItalic r:id="rId36"/>
    </p:embeddedFont>
    <p:embeddedFont>
      <p:font typeface="Oswald"/>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588" autoAdjust="0"/>
  </p:normalViewPr>
  <p:slideViewPr>
    <p:cSldViewPr snapToGrid="0">
      <p:cViewPr varScale="1">
        <p:scale>
          <a:sx n="132" d="100"/>
          <a:sy n="132" d="100"/>
        </p:scale>
        <p:origin x="942" y="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4767649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7008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041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0162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7288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05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977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361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932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767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9223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8951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d3f93daa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d3f93daa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0165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45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7583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5250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9948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541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599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5174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79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886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7879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897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38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623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681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80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2093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7385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3f93daa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3f93daa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8388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4291125"/>
            <a:ext cx="9144000" cy="833400"/>
          </a:xfrm>
          <a:prstGeom prst="rect">
            <a:avLst/>
          </a:prstGeom>
        </p:spPr>
        <p:txBody>
          <a:bodyPr spcFirstLastPara="1" wrap="square" lIns="91425" tIns="91425" rIns="91425" bIns="91425" anchor="ctr" anchorCtr="0">
            <a:noAutofit/>
          </a:bodyPr>
          <a:lstStyle/>
          <a:p>
            <a:pPr marL="457200" lvl="0" indent="-406400" algn="ctr" rtl="0">
              <a:spcBef>
                <a:spcPts val="0"/>
              </a:spcBef>
              <a:spcAft>
                <a:spcPts val="0"/>
              </a:spcAft>
              <a:buClr>
                <a:srgbClr val="FFFFFF"/>
              </a:buClr>
              <a:buSzPts val="2800"/>
              <a:buFont typeface="Oswald"/>
              <a:buChar char="-"/>
            </a:pPr>
            <a:r>
              <a:rPr lang="en" sz="2800">
                <a:solidFill>
                  <a:srgbClr val="FFFFFF"/>
                </a:solidFill>
                <a:latin typeface="Oswald"/>
                <a:ea typeface="Oswald"/>
                <a:cs typeface="Oswald"/>
                <a:sym typeface="Oswald"/>
              </a:rPr>
              <a:t>MASTER DECK -</a:t>
            </a:r>
            <a:endParaRPr sz="2800">
              <a:solidFill>
                <a:srgbClr val="FFFFFF"/>
              </a:solidFill>
              <a:latin typeface="Oswald"/>
              <a:ea typeface="Oswald"/>
              <a:cs typeface="Oswald"/>
              <a:sym typeface="Oswald"/>
            </a:endParaRPr>
          </a:p>
        </p:txBody>
      </p:sp>
      <p:pic>
        <p:nvPicPr>
          <p:cNvPr id="55" name="Google Shape;55;p13"/>
          <p:cNvPicPr preferRelativeResize="0"/>
          <p:nvPr/>
        </p:nvPicPr>
        <p:blipFill>
          <a:blip r:embed="rId3">
            <a:alphaModFix/>
          </a:blip>
          <a:stretch>
            <a:fillRect/>
          </a:stretch>
        </p:blipFill>
        <p:spPr>
          <a:xfrm>
            <a:off x="0" y="4291125"/>
            <a:ext cx="833475" cy="833475"/>
          </a:xfrm>
          <a:prstGeom prst="rect">
            <a:avLst/>
          </a:prstGeom>
          <a:noFill/>
          <a:ln>
            <a:noFill/>
          </a:ln>
        </p:spPr>
      </p:pic>
      <p:pic>
        <p:nvPicPr>
          <p:cNvPr id="56" name="Google Shape;56;p13"/>
          <p:cNvPicPr preferRelativeResize="0"/>
          <p:nvPr/>
        </p:nvPicPr>
        <p:blipFill rotWithShape="1">
          <a:blip r:embed="rId4">
            <a:alphaModFix/>
          </a:blip>
          <a:srcRect b="6147"/>
          <a:stretch/>
        </p:blipFill>
        <p:spPr>
          <a:xfrm>
            <a:off x="0" y="0"/>
            <a:ext cx="9143998" cy="4291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US" dirty="0">
                <a:solidFill>
                  <a:schemeClr val="accent5"/>
                </a:solidFill>
                <a:latin typeface="Oswald"/>
                <a:ea typeface="Oswald"/>
                <a:cs typeface="Oswald"/>
                <a:sym typeface="Oswald"/>
              </a:rPr>
              <a:t>Run the Drug R&amp;D Ecosystem</a:t>
            </a:r>
            <a:endParaRPr dirty="0">
              <a:solidFill>
                <a:srgbClr val="2A0048"/>
              </a:solidFill>
              <a:latin typeface="Oswald"/>
              <a:ea typeface="Oswald"/>
              <a:cs typeface="Oswald"/>
              <a:sym typeface="Oswald"/>
            </a:endParaRPr>
          </a:p>
        </p:txBody>
      </p:sp>
      <p:sp>
        <p:nvSpPr>
          <p:cNvPr id="67" name="Google Shape;67;p15"/>
          <p:cNvSpPr txBox="1">
            <a:spLocks noGrp="1"/>
          </p:cNvSpPr>
          <p:nvPr>
            <p:ph type="body" idx="1"/>
          </p:nvPr>
        </p:nvSpPr>
        <p:spPr>
          <a:xfrm>
            <a:off x="311700" y="1113626"/>
            <a:ext cx="7986652" cy="2693400"/>
          </a:xfrm>
          <a:prstGeom prst="rect">
            <a:avLst/>
          </a:prstGeom>
        </p:spPr>
        <p:txBody>
          <a:bodyPr spcFirstLastPara="1" wrap="square" lIns="91425" tIns="91425" rIns="91425" bIns="91425" anchor="t" anchorCtr="0">
            <a:noAutofit/>
          </a:bodyPr>
          <a:lstStyle/>
          <a:p>
            <a:pPr marL="285750" indent="-285750">
              <a:lnSpc>
                <a:spcPct val="150000"/>
              </a:lnSpc>
            </a:pPr>
            <a:r>
              <a:rPr lang="en-US" dirty="0">
                <a:solidFill>
                  <a:schemeClr val="dk1"/>
                </a:solidFill>
                <a:latin typeface="Open Sans"/>
                <a:ea typeface="Open Sans"/>
                <a:cs typeface="Open Sans"/>
                <a:sym typeface="Open Sans"/>
              </a:rPr>
              <a:t>Follow the instruction of “Base_Solution_Setup.docx</a:t>
            </a:r>
            <a:r>
              <a:rPr lang="en-US" dirty="0" smtClean="0">
                <a:solidFill>
                  <a:schemeClr val="dk1"/>
                </a:solidFill>
                <a:latin typeface="Open Sans"/>
                <a:ea typeface="Open Sans"/>
                <a:cs typeface="Open Sans"/>
                <a:sym typeface="Open Sans"/>
              </a:rPr>
              <a:t>”</a:t>
            </a:r>
            <a:endParaRPr lang="en-US" dirty="0">
              <a:solidFill>
                <a:schemeClr val="dk1"/>
              </a:solidFill>
              <a:latin typeface="Open Sans"/>
              <a:ea typeface="Open Sans"/>
              <a:cs typeface="Open Sans"/>
              <a:sym typeface="Open Sans"/>
            </a:endParaRPr>
          </a:p>
          <a:p>
            <a:pPr marL="285750" indent="-285750">
              <a:lnSpc>
                <a:spcPct val="100000"/>
              </a:lnSpc>
            </a:pPr>
            <a:r>
              <a:rPr lang="en-US" altLang="zh-CN" dirty="0" smtClean="0">
                <a:solidFill>
                  <a:schemeClr val="dk1"/>
                </a:solidFill>
                <a:latin typeface="Open Sans"/>
                <a:ea typeface="Open Sans"/>
                <a:cs typeface="Open Sans"/>
                <a:sym typeface="Open Sans"/>
              </a:rPr>
              <a:t>In </a:t>
            </a:r>
            <a:r>
              <a:rPr lang="en-US" dirty="0" smtClean="0">
                <a:solidFill>
                  <a:schemeClr val="dk1"/>
                </a:solidFill>
                <a:latin typeface="Open Sans"/>
                <a:ea typeface="Open Sans"/>
                <a:cs typeface="Open Sans"/>
                <a:sym typeface="Open Sans"/>
              </a:rPr>
              <a:t>Chrome, open </a:t>
            </a:r>
            <a:r>
              <a:rPr lang="en-US" dirty="0">
                <a:solidFill>
                  <a:schemeClr val="dk1"/>
                </a:solidFill>
                <a:latin typeface="Open Sans"/>
                <a:ea typeface="Open Sans"/>
                <a:cs typeface="Open Sans"/>
                <a:sym typeface="Open Sans"/>
              </a:rPr>
              <a:t>URL http://</a:t>
            </a:r>
            <a:r>
              <a:rPr lang="en-US" dirty="0" smtClean="0">
                <a:solidFill>
                  <a:schemeClr val="dk1"/>
                </a:solidFill>
                <a:latin typeface="Open Sans"/>
                <a:ea typeface="Open Sans"/>
                <a:cs typeface="Open Sans"/>
                <a:sym typeface="Open Sans"/>
              </a:rPr>
              <a:t>localhost:8080, </a:t>
            </a:r>
            <a:r>
              <a:rPr lang="en-US" dirty="0">
                <a:solidFill>
                  <a:schemeClr val="dk1"/>
                </a:solidFill>
                <a:latin typeface="Open Sans"/>
                <a:ea typeface="Open Sans"/>
                <a:cs typeface="Open Sans"/>
                <a:sym typeface="Open Sans"/>
              </a:rPr>
              <a:t>and you shall be able to see the webpage below</a:t>
            </a:r>
          </a:p>
          <a:p>
            <a:pPr marL="0" lvl="0" indent="0" algn="l" rtl="0">
              <a:lnSpc>
                <a:spcPct val="100000"/>
              </a:lnSpc>
              <a:spcBef>
                <a:spcPts val="0"/>
              </a:spcBef>
              <a:spcAft>
                <a:spcPts val="0"/>
              </a:spcAft>
              <a:buClr>
                <a:schemeClr val="dk1"/>
              </a:buClr>
              <a:buSzPts val="1100"/>
              <a:buFont typeface="Arial"/>
              <a:buNone/>
            </a:pPr>
            <a:endParaRPr dirty="0">
              <a:solidFill>
                <a:schemeClr val="dk1"/>
              </a:solidFill>
              <a:latin typeface="Open Sans"/>
              <a:ea typeface="Open Sans"/>
              <a:cs typeface="Open Sans"/>
              <a:sym typeface="Open Sans"/>
            </a:endParaRPr>
          </a:p>
          <a:p>
            <a:pPr marL="457200" lvl="0" indent="-342900" algn="l" rtl="0">
              <a:lnSpc>
                <a:spcPct val="100000"/>
              </a:lnSpc>
              <a:spcBef>
                <a:spcPts val="0"/>
              </a:spcBef>
              <a:spcAft>
                <a:spcPts val="0"/>
              </a:spcAft>
              <a:buClr>
                <a:schemeClr val="dk1"/>
              </a:buClr>
              <a:buSzPts val="1800"/>
              <a:buFont typeface="Open Sans"/>
              <a:buChar char="❏"/>
            </a:pPr>
            <a:endParaRPr dirty="0">
              <a:solidFill>
                <a:schemeClr val="dk1"/>
              </a:solidFill>
              <a:latin typeface="Open Sans"/>
              <a:ea typeface="Open Sans"/>
              <a:cs typeface="Open Sans"/>
              <a:sym typeface="Open Sans"/>
            </a:endParaRPr>
          </a:p>
        </p:txBody>
      </p:sp>
      <p:cxnSp>
        <p:nvCxnSpPr>
          <p:cNvPr id="68" name="Google Shape;68;p15"/>
          <p:cNvCxnSpPr/>
          <p:nvPr/>
        </p:nvCxnSpPr>
        <p:spPr>
          <a:xfrm>
            <a:off x="419000" y="1065675"/>
            <a:ext cx="8343600" cy="0"/>
          </a:xfrm>
          <a:prstGeom prst="straightConnector1">
            <a:avLst/>
          </a:prstGeom>
          <a:noFill/>
          <a:ln w="28575" cap="flat" cmpd="sng">
            <a:solidFill>
              <a:srgbClr val="00A3E6"/>
            </a:solidFill>
            <a:prstDash val="solid"/>
            <a:round/>
            <a:headEnd type="none" w="med" len="med"/>
            <a:tailEnd type="none" w="med" len="med"/>
          </a:ln>
        </p:spPr>
      </p:cxn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pic>
        <p:nvPicPr>
          <p:cNvPr id="6" name="Picture 5"/>
          <p:cNvPicPr>
            <a:picLocks noChangeAspect="1"/>
          </p:cNvPicPr>
          <p:nvPr/>
        </p:nvPicPr>
        <p:blipFill>
          <a:blip r:embed="rId4"/>
          <a:stretch>
            <a:fillRect/>
          </a:stretch>
        </p:blipFill>
        <p:spPr>
          <a:xfrm>
            <a:off x="1478005" y="2312063"/>
            <a:ext cx="5551875" cy="2395119"/>
          </a:xfrm>
          <a:prstGeom prst="rect">
            <a:avLst/>
          </a:prstGeom>
        </p:spPr>
      </p:pic>
    </p:spTree>
    <p:extLst>
      <p:ext uri="{BB962C8B-B14F-4D97-AF65-F5344CB8AC3E}">
        <p14:creationId xmlns:p14="http://schemas.microsoft.com/office/powerpoint/2010/main" val="1607151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US" dirty="0">
                <a:solidFill>
                  <a:schemeClr val="accent5"/>
                </a:solidFill>
                <a:latin typeface="Oswald"/>
                <a:ea typeface="Oswald"/>
                <a:cs typeface="Oswald"/>
                <a:sym typeface="Oswald"/>
              </a:rPr>
              <a:t>Legitimation</a:t>
            </a:r>
            <a:endParaRPr dirty="0">
              <a:solidFill>
                <a:srgbClr val="2A0048"/>
              </a:solidFill>
              <a:latin typeface="Oswald"/>
              <a:ea typeface="Oswald"/>
              <a:cs typeface="Oswald"/>
              <a:sym typeface="Oswald"/>
            </a:endParaRPr>
          </a:p>
        </p:txBody>
      </p:sp>
      <p:sp>
        <p:nvSpPr>
          <p:cNvPr id="67" name="Google Shape;67;p15"/>
          <p:cNvSpPr txBox="1">
            <a:spLocks noGrp="1"/>
          </p:cNvSpPr>
          <p:nvPr>
            <p:ph type="body" idx="1"/>
          </p:nvPr>
        </p:nvSpPr>
        <p:spPr>
          <a:xfrm>
            <a:off x="311700" y="1327013"/>
            <a:ext cx="8520600" cy="2693400"/>
          </a:xfrm>
          <a:prstGeom prst="rect">
            <a:avLst/>
          </a:prstGeom>
        </p:spPr>
        <p:txBody>
          <a:bodyPr spcFirstLastPara="1" wrap="square" lIns="91425" tIns="91425" rIns="91425" bIns="91425" anchor="t" anchorCtr="0">
            <a:noAutofit/>
          </a:bodyPr>
          <a:lstStyle/>
          <a:p>
            <a:r>
              <a:rPr lang="en-US" dirty="0">
                <a:solidFill>
                  <a:schemeClr val="tx1"/>
                </a:solidFill>
                <a:latin typeface="Open Sans" panose="020B0604020202020204" charset="0"/>
                <a:ea typeface="Open Sans" panose="020B0604020202020204" charset="0"/>
                <a:cs typeface="Open Sans" panose="020B0604020202020204" charset="0"/>
              </a:rPr>
              <a:t>As the first step, every user (</a:t>
            </a:r>
            <a:r>
              <a:rPr lang="en-US" dirty="0">
                <a:solidFill>
                  <a:srgbClr val="00B050"/>
                </a:solidFill>
                <a:latin typeface="Open Sans" panose="020B0604020202020204" charset="0"/>
                <a:ea typeface="Open Sans" panose="020B0604020202020204" charset="0"/>
                <a:cs typeface="Open Sans" panose="020B0604020202020204" charset="0"/>
              </a:rPr>
              <a:t>Task Owners </a:t>
            </a:r>
            <a:r>
              <a:rPr lang="en-US" dirty="0">
                <a:solidFill>
                  <a:schemeClr val="tx1"/>
                </a:solidFill>
                <a:latin typeface="Open Sans" panose="020B0604020202020204" charset="0"/>
                <a:ea typeface="Open Sans" panose="020B0604020202020204" charset="0"/>
                <a:cs typeface="Open Sans" panose="020B0604020202020204" charset="0"/>
              </a:rPr>
              <a:t>and </a:t>
            </a:r>
            <a:r>
              <a:rPr lang="en-US" dirty="0">
                <a:solidFill>
                  <a:srgbClr val="0070C0"/>
                </a:solidFill>
                <a:latin typeface="Open Sans" panose="020B0604020202020204" charset="0"/>
                <a:ea typeface="Open Sans" panose="020B0604020202020204" charset="0"/>
                <a:cs typeface="Open Sans" panose="020B0604020202020204" charset="0"/>
              </a:rPr>
              <a:t>AI Players</a:t>
            </a:r>
            <a:r>
              <a:rPr lang="en-US" dirty="0">
                <a:solidFill>
                  <a:schemeClr val="tx1"/>
                </a:solidFill>
                <a:latin typeface="Open Sans" panose="020B0604020202020204" charset="0"/>
                <a:ea typeface="Open Sans" panose="020B0604020202020204" charset="0"/>
                <a:cs typeface="Open Sans" panose="020B0604020202020204" charset="0"/>
              </a:rPr>
              <a:t>) needs to sign </a:t>
            </a:r>
            <a:r>
              <a:rPr lang="en-US" dirty="0" smtClean="0">
                <a:solidFill>
                  <a:schemeClr val="tx1"/>
                </a:solidFill>
                <a:latin typeface="Open Sans" panose="020B0604020202020204" charset="0"/>
                <a:ea typeface="Open Sans" panose="020B0604020202020204" charset="0"/>
                <a:cs typeface="Open Sans" panose="020B0604020202020204" charset="0"/>
              </a:rPr>
              <a:t>legal agreement </a:t>
            </a:r>
            <a:r>
              <a:rPr lang="en-US" dirty="0">
                <a:solidFill>
                  <a:schemeClr val="tx1"/>
                </a:solidFill>
                <a:latin typeface="Open Sans" panose="020B0604020202020204" charset="0"/>
                <a:ea typeface="Open Sans" panose="020B0604020202020204" charset="0"/>
                <a:cs typeface="Open Sans" panose="020B0604020202020204" charset="0"/>
              </a:rPr>
              <a:t>before doing further operations</a:t>
            </a:r>
          </a:p>
        </p:txBody>
      </p:sp>
      <p:cxnSp>
        <p:nvCxnSpPr>
          <p:cNvPr id="68" name="Google Shape;68;p15"/>
          <p:cNvCxnSpPr/>
          <p:nvPr/>
        </p:nvCxnSpPr>
        <p:spPr>
          <a:xfrm>
            <a:off x="419000" y="1065675"/>
            <a:ext cx="8343600" cy="0"/>
          </a:xfrm>
          <a:prstGeom prst="straightConnector1">
            <a:avLst/>
          </a:prstGeom>
          <a:noFill/>
          <a:ln w="28575" cap="flat" cmpd="sng">
            <a:solidFill>
              <a:srgbClr val="00A3E6"/>
            </a:solidFill>
            <a:prstDash val="solid"/>
            <a:round/>
            <a:headEnd type="none" w="med" len="med"/>
            <a:tailEnd type="none" w="med" len="med"/>
          </a:ln>
        </p:spPr>
      </p:cxn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pic>
        <p:nvPicPr>
          <p:cNvPr id="6" name="Picture 5"/>
          <p:cNvPicPr>
            <a:picLocks noChangeAspect="1"/>
          </p:cNvPicPr>
          <p:nvPr/>
        </p:nvPicPr>
        <p:blipFill>
          <a:blip r:embed="rId4"/>
          <a:stretch>
            <a:fillRect/>
          </a:stretch>
        </p:blipFill>
        <p:spPr>
          <a:xfrm>
            <a:off x="1320242" y="2127434"/>
            <a:ext cx="6019021" cy="2527747"/>
          </a:xfrm>
          <a:prstGeom prst="rect">
            <a:avLst/>
          </a:prstGeom>
        </p:spPr>
      </p:pic>
    </p:spTree>
    <p:extLst>
      <p:ext uri="{BB962C8B-B14F-4D97-AF65-F5344CB8AC3E}">
        <p14:creationId xmlns:p14="http://schemas.microsoft.com/office/powerpoint/2010/main" val="4194353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US" dirty="0">
                <a:solidFill>
                  <a:schemeClr val="accent5"/>
                </a:solidFill>
                <a:latin typeface="Oswald"/>
                <a:ea typeface="Oswald"/>
                <a:cs typeface="Oswald"/>
                <a:sym typeface="Oswald"/>
              </a:rPr>
              <a:t>Legitimation</a:t>
            </a:r>
            <a:endParaRPr dirty="0">
              <a:solidFill>
                <a:srgbClr val="2A0048"/>
              </a:solidFill>
              <a:latin typeface="Oswald"/>
              <a:ea typeface="Oswald"/>
              <a:cs typeface="Oswald"/>
              <a:sym typeface="Oswald"/>
            </a:endParaRPr>
          </a:p>
        </p:txBody>
      </p:sp>
      <p:cxnSp>
        <p:nvCxnSpPr>
          <p:cNvPr id="68" name="Google Shape;68;p15"/>
          <p:cNvCxnSpPr/>
          <p:nvPr/>
        </p:nvCxnSpPr>
        <p:spPr>
          <a:xfrm>
            <a:off x="419000" y="1065675"/>
            <a:ext cx="8343600" cy="0"/>
          </a:xfrm>
          <a:prstGeom prst="straightConnector1">
            <a:avLst/>
          </a:prstGeom>
          <a:noFill/>
          <a:ln w="28575" cap="flat" cmpd="sng">
            <a:solidFill>
              <a:srgbClr val="00A3E6"/>
            </a:solidFill>
            <a:prstDash val="solid"/>
            <a:round/>
            <a:headEnd type="none" w="med" len="med"/>
            <a:tailEnd type="none" w="med" len="med"/>
          </a:ln>
        </p:spPr>
      </p:cxn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pic>
        <p:nvPicPr>
          <p:cNvPr id="7" name="Picture 6"/>
          <p:cNvPicPr>
            <a:picLocks noChangeAspect="1"/>
          </p:cNvPicPr>
          <p:nvPr/>
        </p:nvPicPr>
        <p:blipFill>
          <a:blip r:embed="rId4"/>
          <a:stretch>
            <a:fillRect/>
          </a:stretch>
        </p:blipFill>
        <p:spPr>
          <a:xfrm>
            <a:off x="419000" y="1181099"/>
            <a:ext cx="3228287" cy="1914922"/>
          </a:xfrm>
          <a:prstGeom prst="rect">
            <a:avLst/>
          </a:prstGeom>
        </p:spPr>
      </p:pic>
      <p:pic>
        <p:nvPicPr>
          <p:cNvPr id="8" name="Picture 7"/>
          <p:cNvPicPr>
            <a:picLocks noChangeAspect="1"/>
          </p:cNvPicPr>
          <p:nvPr/>
        </p:nvPicPr>
        <p:blipFill>
          <a:blip r:embed="rId5"/>
          <a:stretch>
            <a:fillRect/>
          </a:stretch>
        </p:blipFill>
        <p:spPr>
          <a:xfrm>
            <a:off x="419000" y="3229602"/>
            <a:ext cx="3228287" cy="1752598"/>
          </a:xfrm>
          <a:prstGeom prst="rect">
            <a:avLst/>
          </a:prstGeom>
        </p:spPr>
      </p:pic>
      <p:pic>
        <p:nvPicPr>
          <p:cNvPr id="9" name="Picture 8"/>
          <p:cNvPicPr>
            <a:picLocks noChangeAspect="1"/>
          </p:cNvPicPr>
          <p:nvPr/>
        </p:nvPicPr>
        <p:blipFill>
          <a:blip r:embed="rId6"/>
          <a:stretch>
            <a:fillRect/>
          </a:stretch>
        </p:blipFill>
        <p:spPr>
          <a:xfrm>
            <a:off x="3858578" y="1181099"/>
            <a:ext cx="4904022" cy="3205593"/>
          </a:xfrm>
          <a:prstGeom prst="rect">
            <a:avLst/>
          </a:prstGeom>
        </p:spPr>
      </p:pic>
      <p:sp>
        <p:nvSpPr>
          <p:cNvPr id="10" name="Rectangle 9"/>
          <p:cNvSpPr/>
          <p:nvPr/>
        </p:nvSpPr>
        <p:spPr>
          <a:xfrm>
            <a:off x="1769831" y="2169122"/>
            <a:ext cx="1210563" cy="11687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800" dirty="0" smtClean="0">
                <a:solidFill>
                  <a:srgbClr val="FF0000"/>
                </a:solidFill>
              </a:rPr>
              <a:t>1.</a:t>
            </a:r>
            <a:endParaRPr lang="en-US" sz="800" dirty="0">
              <a:solidFill>
                <a:srgbClr val="FF0000"/>
              </a:solidFill>
            </a:endParaRPr>
          </a:p>
        </p:txBody>
      </p:sp>
      <p:sp>
        <p:nvSpPr>
          <p:cNvPr id="11" name="Rectangle 10"/>
          <p:cNvSpPr/>
          <p:nvPr/>
        </p:nvSpPr>
        <p:spPr>
          <a:xfrm>
            <a:off x="966893" y="2714264"/>
            <a:ext cx="473501" cy="25788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smtClean="0">
                <a:solidFill>
                  <a:srgbClr val="FF0000"/>
                </a:solidFill>
              </a:rPr>
              <a:t>2. </a:t>
            </a:r>
          </a:p>
          <a:p>
            <a:endParaRPr lang="en-US" sz="800" dirty="0">
              <a:solidFill>
                <a:srgbClr val="FF0000"/>
              </a:solidFill>
            </a:endParaRPr>
          </a:p>
        </p:txBody>
      </p:sp>
      <p:sp>
        <p:nvSpPr>
          <p:cNvPr id="12" name="Rectangle 11"/>
          <p:cNvSpPr/>
          <p:nvPr/>
        </p:nvSpPr>
        <p:spPr>
          <a:xfrm>
            <a:off x="890337" y="4386692"/>
            <a:ext cx="1648706" cy="3434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200"/>
              </a:spcBef>
            </a:pPr>
            <a:r>
              <a:rPr lang="en-US" sz="800" dirty="0" smtClean="0">
                <a:solidFill>
                  <a:srgbClr val="FF0000"/>
                </a:solidFill>
              </a:rPr>
              <a:t>3. Upload agreement to cloud, and paste the URL here</a:t>
            </a:r>
            <a:endParaRPr lang="en-US" sz="800" dirty="0">
              <a:solidFill>
                <a:srgbClr val="FF0000"/>
              </a:solidFill>
            </a:endParaRPr>
          </a:p>
        </p:txBody>
      </p:sp>
      <p:sp>
        <p:nvSpPr>
          <p:cNvPr id="13" name="Rectangle 12"/>
          <p:cNvSpPr/>
          <p:nvPr/>
        </p:nvSpPr>
        <p:spPr>
          <a:xfrm>
            <a:off x="291072" y="4434497"/>
            <a:ext cx="578637" cy="15125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smtClean="0">
                <a:solidFill>
                  <a:srgbClr val="FF0000"/>
                </a:solidFill>
              </a:rPr>
              <a:t>4.</a:t>
            </a:r>
            <a:endParaRPr lang="en-US" sz="800" dirty="0">
              <a:solidFill>
                <a:srgbClr val="FF0000"/>
              </a:solidFill>
            </a:endParaRPr>
          </a:p>
        </p:txBody>
      </p:sp>
      <p:sp>
        <p:nvSpPr>
          <p:cNvPr id="14" name="Rectangle 13"/>
          <p:cNvSpPr/>
          <p:nvPr/>
        </p:nvSpPr>
        <p:spPr>
          <a:xfrm>
            <a:off x="3043801" y="4657939"/>
            <a:ext cx="655049" cy="23536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800" dirty="0" smtClean="0">
                <a:solidFill>
                  <a:srgbClr val="FF0000"/>
                </a:solidFill>
              </a:rPr>
              <a:t>5.</a:t>
            </a:r>
          </a:p>
        </p:txBody>
      </p:sp>
      <p:sp>
        <p:nvSpPr>
          <p:cNvPr id="15" name="Rectangle 14"/>
          <p:cNvSpPr/>
          <p:nvPr/>
        </p:nvSpPr>
        <p:spPr>
          <a:xfrm>
            <a:off x="6521115" y="1181100"/>
            <a:ext cx="2358671" cy="73707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800" dirty="0" smtClean="0">
              <a:solidFill>
                <a:srgbClr val="FF0000"/>
              </a:solidFill>
            </a:endParaRPr>
          </a:p>
          <a:p>
            <a:pPr algn="ctr"/>
            <a:r>
              <a:rPr lang="en-US" sz="800" dirty="0" smtClean="0">
                <a:solidFill>
                  <a:srgbClr val="FF0000"/>
                </a:solidFill>
              </a:rPr>
              <a:t>6. Wait until your transaction is confirmed in the Ethereum network, and then REFRESH page.</a:t>
            </a:r>
            <a:endParaRPr lang="en-US" sz="800" dirty="0">
              <a:solidFill>
                <a:srgbClr val="FF0000"/>
              </a:solidFill>
            </a:endParaRPr>
          </a:p>
        </p:txBody>
      </p:sp>
      <p:sp>
        <p:nvSpPr>
          <p:cNvPr id="16" name="Rectangle 15"/>
          <p:cNvSpPr/>
          <p:nvPr/>
        </p:nvSpPr>
        <p:spPr>
          <a:xfrm>
            <a:off x="4527312" y="2581632"/>
            <a:ext cx="2444130" cy="70470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smtClean="0">
              <a:solidFill>
                <a:srgbClr val="FF0000"/>
              </a:solidFill>
            </a:endParaRPr>
          </a:p>
          <a:p>
            <a:pPr algn="ctr"/>
            <a:endParaRPr lang="en-US" sz="800" dirty="0" smtClean="0">
              <a:solidFill>
                <a:srgbClr val="FF0000"/>
              </a:solidFill>
            </a:endParaRPr>
          </a:p>
          <a:p>
            <a:pPr algn="ctr"/>
            <a:r>
              <a:rPr lang="en-US" sz="800" dirty="0" smtClean="0">
                <a:solidFill>
                  <a:srgbClr val="FF0000"/>
                </a:solidFill>
              </a:rPr>
              <a:t>7. Your signed agreement will auto retrieved from blockchain and show up here</a:t>
            </a:r>
            <a:endParaRPr lang="en-US" sz="800" dirty="0">
              <a:solidFill>
                <a:srgbClr val="FF0000"/>
              </a:solidFill>
            </a:endParaRPr>
          </a:p>
        </p:txBody>
      </p:sp>
      <p:sp>
        <p:nvSpPr>
          <p:cNvPr id="17" name="Rectangle 16"/>
          <p:cNvSpPr/>
          <p:nvPr/>
        </p:nvSpPr>
        <p:spPr>
          <a:xfrm>
            <a:off x="3937785" y="3318712"/>
            <a:ext cx="3580234" cy="133922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2000" dirty="0">
              <a:solidFill>
                <a:srgbClr val="FF0000"/>
              </a:solidFill>
            </a:endParaRPr>
          </a:p>
          <a:p>
            <a:pPr algn="ctr"/>
            <a:endParaRPr lang="en-US" sz="1400" dirty="0" smtClean="0">
              <a:solidFill>
                <a:srgbClr val="FF0000"/>
              </a:solidFill>
            </a:endParaRPr>
          </a:p>
          <a:p>
            <a:pPr algn="ctr"/>
            <a:endParaRPr lang="en-US" sz="800" dirty="0">
              <a:solidFill>
                <a:srgbClr val="FF0000"/>
              </a:solidFill>
            </a:endParaRPr>
          </a:p>
          <a:p>
            <a:pPr algn="ctr"/>
            <a:endParaRPr lang="en-US" sz="800" dirty="0" smtClean="0">
              <a:solidFill>
                <a:srgbClr val="FF0000"/>
              </a:solidFill>
            </a:endParaRPr>
          </a:p>
          <a:p>
            <a:r>
              <a:rPr lang="en-US" sz="800" dirty="0" smtClean="0">
                <a:solidFill>
                  <a:srgbClr val="FF0000"/>
                </a:solidFill>
              </a:rPr>
              <a:t>8. Panels for Loyalty Token Management and Task Management will display after signing the legal agreement</a:t>
            </a:r>
            <a:endParaRPr lang="en-US" sz="1400" dirty="0">
              <a:solidFill>
                <a:srgbClr val="FF0000"/>
              </a:solidFill>
            </a:endParaRPr>
          </a:p>
        </p:txBody>
      </p:sp>
      <p:sp>
        <p:nvSpPr>
          <p:cNvPr id="2" name="Down Arrow 1"/>
          <p:cNvSpPr/>
          <p:nvPr/>
        </p:nvSpPr>
        <p:spPr>
          <a:xfrm>
            <a:off x="1821925" y="3069771"/>
            <a:ext cx="158129" cy="21656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p:cNvSpPr/>
          <p:nvPr/>
        </p:nvSpPr>
        <p:spPr>
          <a:xfrm rot="19022398">
            <a:off x="3636962" y="3703565"/>
            <a:ext cx="259417" cy="17531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974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US" dirty="0">
                <a:solidFill>
                  <a:schemeClr val="accent5"/>
                </a:solidFill>
                <a:latin typeface="Oswald"/>
                <a:ea typeface="Oswald"/>
                <a:cs typeface="Oswald"/>
                <a:sym typeface="Oswald"/>
              </a:rPr>
              <a:t>Loyalty Token </a:t>
            </a:r>
            <a:r>
              <a:rPr lang="en-US" dirty="0" smtClean="0">
                <a:solidFill>
                  <a:schemeClr val="accent5"/>
                </a:solidFill>
                <a:latin typeface="Oswald"/>
                <a:ea typeface="Oswald"/>
                <a:cs typeface="Oswald"/>
                <a:sym typeface="Oswald"/>
              </a:rPr>
              <a:t>Management</a:t>
            </a:r>
            <a:endParaRPr dirty="0">
              <a:solidFill>
                <a:srgbClr val="2A0048"/>
              </a:solidFill>
              <a:latin typeface="Oswald"/>
              <a:ea typeface="Oswald"/>
              <a:cs typeface="Oswald"/>
              <a:sym typeface="Oswald"/>
            </a:endParaRPr>
          </a:p>
        </p:txBody>
      </p:sp>
      <p:sp>
        <p:nvSpPr>
          <p:cNvPr id="67" name="Google Shape;67;p15"/>
          <p:cNvSpPr txBox="1">
            <a:spLocks noGrp="1"/>
          </p:cNvSpPr>
          <p:nvPr>
            <p:ph type="body" idx="1"/>
          </p:nvPr>
        </p:nvSpPr>
        <p:spPr>
          <a:xfrm>
            <a:off x="311700" y="1327013"/>
            <a:ext cx="8520600" cy="2693400"/>
          </a:xfrm>
          <a:prstGeom prst="rect">
            <a:avLst/>
          </a:prstGeom>
        </p:spPr>
        <p:txBody>
          <a:bodyPr spcFirstLastPara="1" wrap="square" lIns="91425" tIns="91425" rIns="91425" bIns="91425" anchor="t" anchorCtr="0">
            <a:noAutofit/>
          </a:bodyPr>
          <a:lstStyle/>
          <a:p>
            <a:r>
              <a:rPr lang="en-US" dirty="0">
                <a:solidFill>
                  <a:schemeClr val="tx1"/>
                </a:solidFill>
                <a:latin typeface="Open Sans" panose="020B0604020202020204" charset="0"/>
                <a:ea typeface="Open Sans" panose="020B0604020202020204" charset="0"/>
                <a:cs typeface="Open Sans" panose="020B0604020202020204" charset="0"/>
              </a:rPr>
              <a:t>Only </a:t>
            </a:r>
            <a:r>
              <a:rPr lang="en-US" dirty="0">
                <a:solidFill>
                  <a:srgbClr val="00B050"/>
                </a:solidFill>
                <a:latin typeface="Open Sans" panose="020B0604020202020204" charset="0"/>
                <a:ea typeface="Open Sans" panose="020B0604020202020204" charset="0"/>
                <a:cs typeface="Open Sans" panose="020B0604020202020204" charset="0"/>
              </a:rPr>
              <a:t>Task Owner </a:t>
            </a:r>
            <a:r>
              <a:rPr lang="en-US" dirty="0">
                <a:solidFill>
                  <a:schemeClr val="tx1"/>
                </a:solidFill>
                <a:latin typeface="Open Sans" panose="020B0604020202020204" charset="0"/>
                <a:ea typeface="Open Sans" panose="020B0604020202020204" charset="0"/>
                <a:cs typeface="Open Sans" panose="020B0604020202020204" charset="0"/>
              </a:rPr>
              <a:t>can do initialization here</a:t>
            </a:r>
          </a:p>
          <a:p>
            <a:r>
              <a:rPr lang="en-US" dirty="0">
                <a:solidFill>
                  <a:schemeClr val="tx1"/>
                </a:solidFill>
                <a:latin typeface="Open Sans" panose="020B0604020202020204" charset="0"/>
                <a:ea typeface="Open Sans" panose="020B0604020202020204" charset="0"/>
                <a:cs typeface="Open Sans" panose="020B0604020202020204" charset="0"/>
              </a:rPr>
              <a:t>In the example, we will use default values to </a:t>
            </a:r>
            <a:r>
              <a:rPr lang="en-US" dirty="0" smtClean="0">
                <a:solidFill>
                  <a:schemeClr val="tx1"/>
                </a:solidFill>
                <a:latin typeface="Open Sans" panose="020B0604020202020204" charset="0"/>
                <a:ea typeface="Open Sans" panose="020B0604020202020204" charset="0"/>
                <a:cs typeface="Open Sans" panose="020B0604020202020204" charset="0"/>
              </a:rPr>
              <a:t>initialize</a:t>
            </a:r>
            <a:endParaRPr dirty="0">
              <a:solidFill>
                <a:schemeClr val="tx1"/>
              </a:solidFill>
              <a:latin typeface="Open Sans" panose="020B0604020202020204" charset="0"/>
              <a:ea typeface="Open Sans" panose="020B0604020202020204" charset="0"/>
              <a:cs typeface="Open Sans" panose="020B0604020202020204" charset="0"/>
              <a:sym typeface="Open Sans"/>
            </a:endParaRPr>
          </a:p>
          <a:p>
            <a:pPr marL="457200" lvl="0" indent="-342900" algn="l" rtl="0">
              <a:lnSpc>
                <a:spcPct val="100000"/>
              </a:lnSpc>
              <a:spcBef>
                <a:spcPts val="0"/>
              </a:spcBef>
              <a:spcAft>
                <a:spcPts val="0"/>
              </a:spcAft>
              <a:buClr>
                <a:schemeClr val="dk1"/>
              </a:buClr>
              <a:buSzPts val="1800"/>
              <a:buFont typeface="Open Sans"/>
              <a:buChar char="❏"/>
            </a:pPr>
            <a:endParaRPr dirty="0">
              <a:solidFill>
                <a:schemeClr val="dk1"/>
              </a:solidFill>
              <a:latin typeface="Open Sans"/>
              <a:ea typeface="Open Sans"/>
              <a:cs typeface="Open Sans"/>
              <a:sym typeface="Open Sans"/>
            </a:endParaRPr>
          </a:p>
        </p:txBody>
      </p:sp>
      <p:cxnSp>
        <p:nvCxnSpPr>
          <p:cNvPr id="68" name="Google Shape;68;p15"/>
          <p:cNvCxnSpPr/>
          <p:nvPr/>
        </p:nvCxnSpPr>
        <p:spPr>
          <a:xfrm>
            <a:off x="419000" y="1065675"/>
            <a:ext cx="8343600" cy="0"/>
          </a:xfrm>
          <a:prstGeom prst="straightConnector1">
            <a:avLst/>
          </a:prstGeom>
          <a:noFill/>
          <a:ln w="28575" cap="flat" cmpd="sng">
            <a:solidFill>
              <a:srgbClr val="00A3E6"/>
            </a:solidFill>
            <a:prstDash val="solid"/>
            <a:round/>
            <a:headEnd type="none" w="med" len="med"/>
            <a:tailEnd type="none" w="med" len="med"/>
          </a:ln>
        </p:spPr>
      </p:cxn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pic>
        <p:nvPicPr>
          <p:cNvPr id="6" name="Picture 5"/>
          <p:cNvPicPr>
            <a:picLocks noChangeAspect="1"/>
          </p:cNvPicPr>
          <p:nvPr/>
        </p:nvPicPr>
        <p:blipFill>
          <a:blip r:embed="rId4"/>
          <a:stretch>
            <a:fillRect/>
          </a:stretch>
        </p:blipFill>
        <p:spPr>
          <a:xfrm>
            <a:off x="1743034" y="2151744"/>
            <a:ext cx="4750580" cy="2830132"/>
          </a:xfrm>
          <a:prstGeom prst="rect">
            <a:avLst/>
          </a:prstGeom>
        </p:spPr>
      </p:pic>
      <p:sp>
        <p:nvSpPr>
          <p:cNvPr id="7" name="Rectangle 6"/>
          <p:cNvSpPr/>
          <p:nvPr/>
        </p:nvSpPr>
        <p:spPr>
          <a:xfrm>
            <a:off x="1743034" y="3088631"/>
            <a:ext cx="3203664" cy="73533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0000"/>
              </a:solidFill>
            </a:endParaRPr>
          </a:p>
        </p:txBody>
      </p:sp>
      <p:sp>
        <p:nvSpPr>
          <p:cNvPr id="8" name="Rectangle 7"/>
          <p:cNvSpPr/>
          <p:nvPr/>
        </p:nvSpPr>
        <p:spPr>
          <a:xfrm>
            <a:off x="5703189" y="4329702"/>
            <a:ext cx="927930" cy="30417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800" dirty="0" smtClean="0">
                <a:solidFill>
                  <a:srgbClr val="FF0000"/>
                </a:solidFill>
              </a:rPr>
              <a:t>2.</a:t>
            </a:r>
            <a:endParaRPr lang="en-US" sz="1400" dirty="0">
              <a:solidFill>
                <a:srgbClr val="FF0000"/>
              </a:solidFill>
            </a:endParaRPr>
          </a:p>
        </p:txBody>
      </p:sp>
      <p:sp>
        <p:nvSpPr>
          <p:cNvPr id="2" name="TextBox 1"/>
          <p:cNvSpPr txBox="1"/>
          <p:nvPr/>
        </p:nvSpPr>
        <p:spPr>
          <a:xfrm>
            <a:off x="2753513" y="3647287"/>
            <a:ext cx="914400" cy="914400"/>
          </a:xfrm>
          <a:prstGeom prst="rect">
            <a:avLst/>
          </a:prstGeom>
        </p:spPr>
        <p:txBody>
          <a:bodyPr vert="horz" wrap="none" lIns="91440" tIns="45720" rIns="91440" bIns="45720" rtlCol="0">
            <a:normAutofit/>
          </a:bodyPr>
          <a:lstStyle/>
          <a:p>
            <a:pPr marL="0" indent="0">
              <a:buNone/>
            </a:pPr>
            <a:endParaRPr lang="en-US" sz="800" b="1" dirty="0" smtClean="0">
              <a:latin typeface="Open Sans" panose="020B0604020202020204" charset="0"/>
              <a:ea typeface="Open Sans" panose="020B0604020202020204" charset="0"/>
              <a:cs typeface="Open Sans" panose="020B0604020202020204" charset="0"/>
            </a:endParaRPr>
          </a:p>
        </p:txBody>
      </p:sp>
      <p:sp>
        <p:nvSpPr>
          <p:cNvPr id="3" name="TextBox 2"/>
          <p:cNvSpPr txBox="1"/>
          <p:nvPr/>
        </p:nvSpPr>
        <p:spPr>
          <a:xfrm>
            <a:off x="2523200" y="3606031"/>
            <a:ext cx="2045368" cy="176677"/>
          </a:xfrm>
          <a:prstGeom prst="rect">
            <a:avLst/>
          </a:prstGeom>
        </p:spPr>
        <p:txBody>
          <a:bodyPr vert="horz" wrap="none" lIns="91440" tIns="45720" rIns="91440" bIns="45720" rtlCol="0">
            <a:noAutofit/>
          </a:bodyPr>
          <a:lstStyle/>
          <a:p>
            <a:pPr marL="0" indent="0">
              <a:buNone/>
            </a:pPr>
            <a:r>
              <a:rPr lang="en-US" sz="800" dirty="0" smtClean="0">
                <a:solidFill>
                  <a:srgbClr val="FF0000"/>
                </a:solidFill>
                <a:latin typeface="+mn-lt"/>
                <a:ea typeface="Open Sans" panose="020B0604020202020204" charset="0"/>
                <a:cs typeface="Open Sans" panose="020B0604020202020204" charset="0"/>
              </a:rPr>
              <a:t>1. Initiate with default values</a:t>
            </a:r>
          </a:p>
        </p:txBody>
      </p:sp>
      <p:sp>
        <p:nvSpPr>
          <p:cNvPr id="11" name="Oval 10"/>
          <p:cNvSpPr/>
          <p:nvPr/>
        </p:nvSpPr>
        <p:spPr>
          <a:xfrm>
            <a:off x="5008702" y="2433817"/>
            <a:ext cx="604889" cy="261257"/>
          </a:xfrm>
          <a:prstGeom prst="ellipse">
            <a:avLst/>
          </a:prstGeom>
          <a:solidFill>
            <a:srgbClr val="92D050">
              <a:alpha val="24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5100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US" dirty="0">
                <a:solidFill>
                  <a:schemeClr val="accent5"/>
                </a:solidFill>
                <a:latin typeface="Oswald"/>
                <a:ea typeface="Oswald"/>
                <a:cs typeface="Oswald"/>
                <a:sym typeface="Oswald"/>
              </a:rPr>
              <a:t>Loyalty Token Management </a:t>
            </a:r>
            <a:endParaRPr dirty="0">
              <a:solidFill>
                <a:srgbClr val="2A0048"/>
              </a:solidFill>
              <a:latin typeface="Oswald"/>
              <a:ea typeface="Oswald"/>
              <a:cs typeface="Oswald"/>
              <a:sym typeface="Oswald"/>
            </a:endParaRPr>
          </a:p>
        </p:txBody>
      </p:sp>
      <p:cxnSp>
        <p:nvCxnSpPr>
          <p:cNvPr id="68" name="Google Shape;68;p15"/>
          <p:cNvCxnSpPr/>
          <p:nvPr/>
        </p:nvCxnSpPr>
        <p:spPr>
          <a:xfrm>
            <a:off x="419000" y="1065675"/>
            <a:ext cx="8343600" cy="0"/>
          </a:xfrm>
          <a:prstGeom prst="straightConnector1">
            <a:avLst/>
          </a:prstGeom>
          <a:noFill/>
          <a:ln w="28575" cap="flat" cmpd="sng">
            <a:solidFill>
              <a:srgbClr val="00A3E6"/>
            </a:solidFill>
            <a:prstDash val="solid"/>
            <a:round/>
            <a:headEnd type="none" w="med" len="med"/>
            <a:tailEnd type="none" w="med" len="med"/>
          </a:ln>
        </p:spPr>
      </p:cxn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pic>
        <p:nvPicPr>
          <p:cNvPr id="7" name="Picture 6"/>
          <p:cNvPicPr>
            <a:picLocks noChangeAspect="1"/>
          </p:cNvPicPr>
          <p:nvPr/>
        </p:nvPicPr>
        <p:blipFill>
          <a:blip r:embed="rId4"/>
          <a:stretch>
            <a:fillRect/>
          </a:stretch>
        </p:blipFill>
        <p:spPr>
          <a:xfrm>
            <a:off x="906093" y="1281614"/>
            <a:ext cx="7050521" cy="3658428"/>
          </a:xfrm>
          <a:prstGeom prst="rect">
            <a:avLst/>
          </a:prstGeom>
        </p:spPr>
      </p:pic>
      <p:sp>
        <p:nvSpPr>
          <p:cNvPr id="8" name="Rectangle 7"/>
          <p:cNvSpPr/>
          <p:nvPr/>
        </p:nvSpPr>
        <p:spPr>
          <a:xfrm>
            <a:off x="5672031" y="1302982"/>
            <a:ext cx="2365018" cy="92801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smtClean="0">
              <a:solidFill>
                <a:srgbClr val="FF0000"/>
              </a:solidFill>
            </a:endParaRPr>
          </a:p>
          <a:p>
            <a:pPr algn="ctr"/>
            <a:endParaRPr lang="en-US" sz="800" dirty="0" smtClean="0">
              <a:solidFill>
                <a:srgbClr val="FF0000"/>
              </a:solidFill>
            </a:endParaRPr>
          </a:p>
          <a:p>
            <a:pPr algn="ctr"/>
            <a:endParaRPr lang="en-US" sz="800" dirty="0">
              <a:solidFill>
                <a:srgbClr val="FF0000"/>
              </a:solidFill>
            </a:endParaRPr>
          </a:p>
          <a:p>
            <a:pPr algn="ctr"/>
            <a:endParaRPr lang="en-US" sz="800" dirty="0" smtClean="0">
              <a:solidFill>
                <a:srgbClr val="FF0000"/>
              </a:solidFill>
            </a:endParaRPr>
          </a:p>
          <a:p>
            <a:pPr algn="ctr"/>
            <a:r>
              <a:rPr lang="en-US" sz="800" dirty="0" smtClean="0">
                <a:solidFill>
                  <a:srgbClr val="FF0000"/>
                </a:solidFill>
              </a:rPr>
              <a:t>3. Wait until your transaction is confirmed in the Ethereum network, and then REFRESH page.</a:t>
            </a:r>
            <a:endParaRPr lang="en-US" sz="800" dirty="0">
              <a:solidFill>
                <a:srgbClr val="FF0000"/>
              </a:solidFill>
            </a:endParaRPr>
          </a:p>
        </p:txBody>
      </p:sp>
      <p:sp>
        <p:nvSpPr>
          <p:cNvPr id="9" name="Rectangle 8"/>
          <p:cNvSpPr/>
          <p:nvPr/>
        </p:nvSpPr>
        <p:spPr>
          <a:xfrm>
            <a:off x="887778" y="2399442"/>
            <a:ext cx="4739369" cy="149976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800" dirty="0" smtClean="0">
              <a:solidFill>
                <a:srgbClr val="FF0000"/>
              </a:solidFill>
            </a:endParaRPr>
          </a:p>
          <a:p>
            <a:pPr algn="ctr"/>
            <a:endParaRPr lang="en-US" sz="800" dirty="0">
              <a:solidFill>
                <a:srgbClr val="FF0000"/>
              </a:solidFill>
            </a:endParaRPr>
          </a:p>
          <a:p>
            <a:pPr algn="ctr"/>
            <a:endParaRPr lang="en-US" sz="800" dirty="0" smtClean="0">
              <a:solidFill>
                <a:srgbClr val="FF0000"/>
              </a:solidFill>
            </a:endParaRPr>
          </a:p>
        </p:txBody>
      </p:sp>
      <p:sp>
        <p:nvSpPr>
          <p:cNvPr id="10" name="TextBox 9"/>
          <p:cNvSpPr txBox="1"/>
          <p:nvPr/>
        </p:nvSpPr>
        <p:spPr>
          <a:xfrm>
            <a:off x="3715549" y="2399442"/>
            <a:ext cx="2020169" cy="830997"/>
          </a:xfrm>
          <a:prstGeom prst="rect">
            <a:avLst/>
          </a:prstGeom>
          <a:noFill/>
          <a:ln w="12700">
            <a:noFill/>
          </a:ln>
        </p:spPr>
        <p:txBody>
          <a:bodyPr wrap="square" rtlCol="0">
            <a:spAutoFit/>
          </a:bodyPr>
          <a:lstStyle/>
          <a:p>
            <a:r>
              <a:rPr lang="en-US" sz="800" dirty="0" smtClean="0">
                <a:solidFill>
                  <a:srgbClr val="FF0000"/>
                </a:solidFill>
              </a:rPr>
              <a:t>4. Check token information, as well as your account address and balance</a:t>
            </a:r>
          </a:p>
          <a:p>
            <a:endParaRPr lang="en-US" sz="800" dirty="0">
              <a:solidFill>
                <a:srgbClr val="FF0000"/>
              </a:solidFill>
            </a:endParaRPr>
          </a:p>
          <a:p>
            <a:r>
              <a:rPr lang="en-US" sz="800" dirty="0" smtClean="0">
                <a:solidFill>
                  <a:srgbClr val="FF0000"/>
                </a:solidFill>
              </a:rPr>
              <a:t>Notice that 10,000 LT is reserved for bonus, and thus Task Owner only has 990,000 LT</a:t>
            </a:r>
            <a:endParaRPr lang="en-US" sz="800" dirty="0">
              <a:solidFill>
                <a:srgbClr val="FF0000"/>
              </a:solidFill>
            </a:endParaRPr>
          </a:p>
        </p:txBody>
      </p:sp>
      <p:sp>
        <p:nvSpPr>
          <p:cNvPr id="11" name="Rectangle 10"/>
          <p:cNvSpPr/>
          <p:nvPr/>
        </p:nvSpPr>
        <p:spPr>
          <a:xfrm>
            <a:off x="887778" y="4003361"/>
            <a:ext cx="4767506" cy="83252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800" dirty="0" smtClean="0">
              <a:solidFill>
                <a:srgbClr val="FF0000"/>
              </a:solidFill>
            </a:endParaRPr>
          </a:p>
          <a:p>
            <a:pPr algn="ctr"/>
            <a:endParaRPr lang="en-US" sz="800" dirty="0">
              <a:solidFill>
                <a:srgbClr val="FF0000"/>
              </a:solidFill>
            </a:endParaRPr>
          </a:p>
          <a:p>
            <a:pPr algn="ctr"/>
            <a:endParaRPr lang="en-US" sz="800" dirty="0" smtClean="0">
              <a:solidFill>
                <a:srgbClr val="FF0000"/>
              </a:solidFill>
            </a:endParaRPr>
          </a:p>
        </p:txBody>
      </p:sp>
      <p:sp>
        <p:nvSpPr>
          <p:cNvPr id="12" name="TextBox 11"/>
          <p:cNvSpPr txBox="1"/>
          <p:nvPr/>
        </p:nvSpPr>
        <p:spPr>
          <a:xfrm>
            <a:off x="3715549" y="3982123"/>
            <a:ext cx="2020169" cy="461665"/>
          </a:xfrm>
          <a:prstGeom prst="rect">
            <a:avLst/>
          </a:prstGeom>
          <a:noFill/>
          <a:ln w="12700">
            <a:noFill/>
          </a:ln>
        </p:spPr>
        <p:txBody>
          <a:bodyPr wrap="square" rtlCol="0">
            <a:spAutoFit/>
          </a:bodyPr>
          <a:lstStyle/>
          <a:p>
            <a:r>
              <a:rPr lang="en-US" sz="800" dirty="0" smtClean="0">
                <a:solidFill>
                  <a:srgbClr val="FF0000"/>
                </a:solidFill>
              </a:rPr>
              <a:t>5. You can also send a certain amount of LT to other users by their account address</a:t>
            </a:r>
            <a:endParaRPr lang="en-US" sz="800" dirty="0">
              <a:solidFill>
                <a:srgbClr val="FF0000"/>
              </a:solidFill>
            </a:endParaRPr>
          </a:p>
        </p:txBody>
      </p:sp>
    </p:spTree>
    <p:extLst>
      <p:ext uri="{BB962C8B-B14F-4D97-AF65-F5344CB8AC3E}">
        <p14:creationId xmlns:p14="http://schemas.microsoft.com/office/powerpoint/2010/main" val="1458338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US" dirty="0">
                <a:solidFill>
                  <a:schemeClr val="accent5"/>
                </a:solidFill>
                <a:latin typeface="Oswald"/>
                <a:ea typeface="Oswald"/>
                <a:cs typeface="Oswald"/>
                <a:sym typeface="Oswald"/>
              </a:rPr>
              <a:t>Task Management: Create A Task </a:t>
            </a:r>
            <a:endParaRPr dirty="0">
              <a:solidFill>
                <a:srgbClr val="2A0048"/>
              </a:solidFill>
              <a:latin typeface="Oswald"/>
              <a:ea typeface="Oswald"/>
              <a:cs typeface="Oswald"/>
              <a:sym typeface="Oswald"/>
            </a:endParaRPr>
          </a:p>
        </p:txBody>
      </p:sp>
      <p:sp>
        <p:nvSpPr>
          <p:cNvPr id="67" name="Google Shape;67;p15"/>
          <p:cNvSpPr txBox="1">
            <a:spLocks noGrp="1"/>
          </p:cNvSpPr>
          <p:nvPr>
            <p:ph type="body" idx="1"/>
          </p:nvPr>
        </p:nvSpPr>
        <p:spPr>
          <a:xfrm>
            <a:off x="311700" y="1327013"/>
            <a:ext cx="8520600" cy="2693400"/>
          </a:xfrm>
          <a:prstGeom prst="rect">
            <a:avLst/>
          </a:prstGeom>
        </p:spPr>
        <p:txBody>
          <a:bodyPr spcFirstLastPara="1" wrap="square" lIns="91425" tIns="91425" rIns="91425" bIns="91425" anchor="t" anchorCtr="0">
            <a:noAutofit/>
          </a:bodyPr>
          <a:lstStyle/>
          <a:p>
            <a:r>
              <a:rPr lang="en-US" dirty="0">
                <a:solidFill>
                  <a:schemeClr val="tx1"/>
                </a:solidFill>
                <a:latin typeface="Open Sans" panose="020B0604020202020204" charset="0"/>
                <a:ea typeface="Open Sans" panose="020B0604020202020204" charset="0"/>
                <a:cs typeface="Open Sans" panose="020B0604020202020204" charset="0"/>
              </a:rPr>
              <a:t>Only </a:t>
            </a:r>
            <a:r>
              <a:rPr lang="en-US" dirty="0">
                <a:solidFill>
                  <a:srgbClr val="00B050"/>
                </a:solidFill>
                <a:latin typeface="Open Sans" panose="020B0604020202020204" charset="0"/>
                <a:ea typeface="Open Sans" panose="020B0604020202020204" charset="0"/>
                <a:cs typeface="Open Sans" panose="020B0604020202020204" charset="0"/>
              </a:rPr>
              <a:t>Task Owner</a:t>
            </a:r>
            <a:r>
              <a:rPr lang="en-US" dirty="0">
                <a:solidFill>
                  <a:schemeClr val="tx1"/>
                </a:solidFill>
                <a:latin typeface="Open Sans" panose="020B0604020202020204" charset="0"/>
                <a:ea typeface="Open Sans" panose="020B0604020202020204" charset="0"/>
                <a:cs typeface="Open Sans" panose="020B0604020202020204" charset="0"/>
              </a:rPr>
              <a:t> can initialize a task</a:t>
            </a:r>
          </a:p>
          <a:p>
            <a:r>
              <a:rPr lang="en-US" dirty="0">
                <a:solidFill>
                  <a:schemeClr val="tx1"/>
                </a:solidFill>
                <a:latin typeface="Open Sans" panose="020B0604020202020204" charset="0"/>
                <a:ea typeface="Open Sans" panose="020B0604020202020204" charset="0"/>
                <a:cs typeface="Open Sans" panose="020B0604020202020204" charset="0"/>
              </a:rPr>
              <a:t>In the example, we will use following values to initialize</a:t>
            </a:r>
          </a:p>
          <a:p>
            <a:pPr marL="0" indent="0">
              <a:buNone/>
            </a:pPr>
            <a:endParaRPr lang="en-US" dirty="0">
              <a:solidFill>
                <a:schemeClr val="tx1"/>
              </a:solidFill>
              <a:latin typeface="Open Sans" panose="020B0604020202020204" charset="0"/>
              <a:ea typeface="Open Sans" panose="020B0604020202020204" charset="0"/>
              <a:cs typeface="Open Sans" panose="020B0604020202020204" charset="0"/>
            </a:endParaRPr>
          </a:p>
        </p:txBody>
      </p:sp>
      <p:cxnSp>
        <p:nvCxnSpPr>
          <p:cNvPr id="68" name="Google Shape;68;p15"/>
          <p:cNvCxnSpPr/>
          <p:nvPr/>
        </p:nvCxnSpPr>
        <p:spPr>
          <a:xfrm>
            <a:off x="419000" y="1065675"/>
            <a:ext cx="8343600" cy="0"/>
          </a:xfrm>
          <a:prstGeom prst="straightConnector1">
            <a:avLst/>
          </a:prstGeom>
          <a:noFill/>
          <a:ln w="28575" cap="flat" cmpd="sng">
            <a:solidFill>
              <a:srgbClr val="00A3E6"/>
            </a:solidFill>
            <a:prstDash val="solid"/>
            <a:round/>
            <a:headEnd type="none" w="med" len="med"/>
            <a:tailEnd type="none" w="med" len="med"/>
          </a:ln>
        </p:spPr>
      </p:cxn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pic>
        <p:nvPicPr>
          <p:cNvPr id="6" name="Picture 5"/>
          <p:cNvPicPr>
            <a:picLocks noChangeAspect="1"/>
          </p:cNvPicPr>
          <p:nvPr/>
        </p:nvPicPr>
        <p:blipFill>
          <a:blip r:embed="rId4"/>
          <a:stretch>
            <a:fillRect/>
          </a:stretch>
        </p:blipFill>
        <p:spPr>
          <a:xfrm>
            <a:off x="1540327" y="2102172"/>
            <a:ext cx="5083916" cy="2822853"/>
          </a:xfrm>
          <a:prstGeom prst="rect">
            <a:avLst/>
          </a:prstGeom>
        </p:spPr>
      </p:pic>
      <p:sp>
        <p:nvSpPr>
          <p:cNvPr id="7" name="Rectangle 6"/>
          <p:cNvSpPr/>
          <p:nvPr/>
        </p:nvSpPr>
        <p:spPr>
          <a:xfrm>
            <a:off x="1582406" y="2703829"/>
            <a:ext cx="3271477" cy="69038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1400" dirty="0" smtClean="0">
              <a:solidFill>
                <a:srgbClr val="FF0000"/>
              </a:solidFill>
            </a:endParaRPr>
          </a:p>
          <a:p>
            <a:pPr algn="ctr"/>
            <a:endParaRPr lang="en-US" sz="1400" dirty="0">
              <a:solidFill>
                <a:srgbClr val="FF0000"/>
              </a:solidFill>
            </a:endParaRPr>
          </a:p>
          <a:p>
            <a:pPr algn="ctr"/>
            <a:endParaRPr lang="en-US" sz="2800" dirty="0" smtClean="0">
              <a:solidFill>
                <a:srgbClr val="FF0000"/>
              </a:solidFill>
            </a:endParaRPr>
          </a:p>
        </p:txBody>
      </p:sp>
      <p:sp>
        <p:nvSpPr>
          <p:cNvPr id="8" name="TextBox 7"/>
          <p:cNvSpPr txBox="1"/>
          <p:nvPr/>
        </p:nvSpPr>
        <p:spPr>
          <a:xfrm>
            <a:off x="2821756" y="2687498"/>
            <a:ext cx="2576055" cy="430887"/>
          </a:xfrm>
          <a:prstGeom prst="rect">
            <a:avLst/>
          </a:prstGeom>
          <a:noFill/>
        </p:spPr>
        <p:txBody>
          <a:bodyPr wrap="square" rtlCol="0">
            <a:spAutoFit/>
          </a:bodyPr>
          <a:lstStyle/>
          <a:p>
            <a:r>
              <a:rPr lang="en-US" sz="800" dirty="0" smtClean="0">
                <a:solidFill>
                  <a:srgbClr val="FF0000"/>
                </a:solidFill>
              </a:rPr>
              <a:t>1. Only Task Owner can see this section</a:t>
            </a:r>
          </a:p>
          <a:p>
            <a:endParaRPr lang="en-US" sz="1400" dirty="0">
              <a:solidFill>
                <a:srgbClr val="FF0000"/>
              </a:solidFill>
            </a:endParaRPr>
          </a:p>
        </p:txBody>
      </p:sp>
      <p:sp>
        <p:nvSpPr>
          <p:cNvPr id="9" name="Rectangle 8"/>
          <p:cNvSpPr/>
          <p:nvPr/>
        </p:nvSpPr>
        <p:spPr>
          <a:xfrm>
            <a:off x="5675468" y="4403558"/>
            <a:ext cx="979714" cy="29563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800" dirty="0" smtClean="0">
                <a:solidFill>
                  <a:srgbClr val="FF0000"/>
                </a:solidFill>
              </a:rPr>
              <a:t>2.</a:t>
            </a:r>
            <a:endParaRPr lang="en-US" sz="800" dirty="0">
              <a:solidFill>
                <a:srgbClr val="FF0000"/>
              </a:solidFill>
            </a:endParaRPr>
          </a:p>
        </p:txBody>
      </p:sp>
      <p:sp>
        <p:nvSpPr>
          <p:cNvPr id="10" name="Oval 9"/>
          <p:cNvSpPr/>
          <p:nvPr/>
        </p:nvSpPr>
        <p:spPr>
          <a:xfrm>
            <a:off x="4916935" y="2419938"/>
            <a:ext cx="612382" cy="221667"/>
          </a:xfrm>
          <a:prstGeom prst="ellipse">
            <a:avLst/>
          </a:prstGeom>
          <a:solidFill>
            <a:srgbClr val="92D050">
              <a:alpha val="24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1029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US" dirty="0">
                <a:solidFill>
                  <a:schemeClr val="accent5"/>
                </a:solidFill>
                <a:latin typeface="Oswald"/>
                <a:ea typeface="Oswald"/>
                <a:cs typeface="Oswald"/>
                <a:sym typeface="Oswald"/>
              </a:rPr>
              <a:t>Task Management: Create A Task </a:t>
            </a:r>
            <a:endParaRPr dirty="0">
              <a:solidFill>
                <a:srgbClr val="2A0048"/>
              </a:solidFill>
              <a:latin typeface="Oswald"/>
              <a:ea typeface="Oswald"/>
              <a:cs typeface="Oswald"/>
              <a:sym typeface="Oswald"/>
            </a:endParaRPr>
          </a:p>
        </p:txBody>
      </p:sp>
      <p:cxnSp>
        <p:nvCxnSpPr>
          <p:cNvPr id="68" name="Google Shape;68;p15"/>
          <p:cNvCxnSpPr/>
          <p:nvPr/>
        </p:nvCxnSpPr>
        <p:spPr>
          <a:xfrm>
            <a:off x="419000" y="1065675"/>
            <a:ext cx="8343600" cy="0"/>
          </a:xfrm>
          <a:prstGeom prst="straightConnector1">
            <a:avLst/>
          </a:prstGeom>
          <a:noFill/>
          <a:ln w="28575" cap="flat" cmpd="sng">
            <a:solidFill>
              <a:srgbClr val="00A3E6"/>
            </a:solidFill>
            <a:prstDash val="solid"/>
            <a:round/>
            <a:headEnd type="none" w="med" len="med"/>
            <a:tailEnd type="none" w="med" len="med"/>
          </a:ln>
        </p:spPr>
      </p:cxn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pic>
        <p:nvPicPr>
          <p:cNvPr id="7" name="Picture 6"/>
          <p:cNvPicPr>
            <a:picLocks noChangeAspect="1"/>
          </p:cNvPicPr>
          <p:nvPr/>
        </p:nvPicPr>
        <p:blipFill>
          <a:blip r:embed="rId4"/>
          <a:stretch>
            <a:fillRect/>
          </a:stretch>
        </p:blipFill>
        <p:spPr>
          <a:xfrm>
            <a:off x="684473" y="1342478"/>
            <a:ext cx="7547149" cy="2698203"/>
          </a:xfrm>
          <a:prstGeom prst="rect">
            <a:avLst/>
          </a:prstGeom>
        </p:spPr>
      </p:pic>
      <p:sp>
        <p:nvSpPr>
          <p:cNvPr id="8" name="Rectangle 7"/>
          <p:cNvSpPr/>
          <p:nvPr/>
        </p:nvSpPr>
        <p:spPr>
          <a:xfrm>
            <a:off x="5861098" y="1372067"/>
            <a:ext cx="2340771" cy="95174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smtClean="0">
              <a:solidFill>
                <a:srgbClr val="FF0000"/>
              </a:solidFill>
            </a:endParaRPr>
          </a:p>
          <a:p>
            <a:pPr algn="ctr"/>
            <a:endParaRPr lang="en-US" sz="800" dirty="0" smtClean="0">
              <a:solidFill>
                <a:srgbClr val="FF0000"/>
              </a:solidFill>
            </a:endParaRPr>
          </a:p>
          <a:p>
            <a:pPr algn="ctr"/>
            <a:endParaRPr lang="en-US" sz="800" dirty="0">
              <a:solidFill>
                <a:srgbClr val="FF0000"/>
              </a:solidFill>
            </a:endParaRPr>
          </a:p>
          <a:p>
            <a:pPr algn="ctr"/>
            <a:endParaRPr lang="en-US" sz="800" dirty="0" smtClean="0">
              <a:solidFill>
                <a:srgbClr val="FF0000"/>
              </a:solidFill>
            </a:endParaRPr>
          </a:p>
          <a:p>
            <a:pPr algn="ctr"/>
            <a:r>
              <a:rPr lang="en-US" sz="800" dirty="0" smtClean="0">
                <a:solidFill>
                  <a:srgbClr val="FF0000"/>
                </a:solidFill>
              </a:rPr>
              <a:t>3. Wait until your transaction is confirmed in the Ethereum network, and then REFRESH page.</a:t>
            </a:r>
            <a:endParaRPr lang="en-US" sz="800" dirty="0">
              <a:solidFill>
                <a:srgbClr val="FF0000"/>
              </a:solidFill>
            </a:endParaRPr>
          </a:p>
        </p:txBody>
      </p:sp>
      <p:sp>
        <p:nvSpPr>
          <p:cNvPr id="9" name="Rectangle 8"/>
          <p:cNvSpPr/>
          <p:nvPr/>
        </p:nvSpPr>
        <p:spPr>
          <a:xfrm>
            <a:off x="650606" y="2464755"/>
            <a:ext cx="4382032" cy="162818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1400" dirty="0" smtClean="0">
              <a:solidFill>
                <a:srgbClr val="FF0000"/>
              </a:solidFill>
            </a:endParaRPr>
          </a:p>
          <a:p>
            <a:pPr algn="ctr"/>
            <a:endParaRPr lang="en-US" sz="1400" dirty="0">
              <a:solidFill>
                <a:srgbClr val="FF0000"/>
              </a:solidFill>
            </a:endParaRPr>
          </a:p>
          <a:p>
            <a:pPr algn="ctr"/>
            <a:endParaRPr lang="en-US" sz="2800" dirty="0" smtClean="0">
              <a:solidFill>
                <a:srgbClr val="FF0000"/>
              </a:solidFill>
            </a:endParaRPr>
          </a:p>
        </p:txBody>
      </p:sp>
      <p:sp>
        <p:nvSpPr>
          <p:cNvPr id="10" name="TextBox 9"/>
          <p:cNvSpPr txBox="1"/>
          <p:nvPr/>
        </p:nvSpPr>
        <p:spPr>
          <a:xfrm>
            <a:off x="2784787" y="2480460"/>
            <a:ext cx="2281718" cy="338554"/>
          </a:xfrm>
          <a:prstGeom prst="rect">
            <a:avLst/>
          </a:prstGeom>
          <a:noFill/>
        </p:spPr>
        <p:txBody>
          <a:bodyPr wrap="square" rtlCol="0">
            <a:spAutoFit/>
          </a:bodyPr>
          <a:lstStyle/>
          <a:p>
            <a:r>
              <a:rPr lang="en-US" sz="800" dirty="0" smtClean="0">
                <a:solidFill>
                  <a:srgbClr val="FF0000"/>
                </a:solidFill>
              </a:rPr>
              <a:t>4. Task is successfully created, and everyone can check task information here</a:t>
            </a:r>
            <a:endParaRPr lang="en-US" sz="800" dirty="0">
              <a:solidFill>
                <a:srgbClr val="FF0000"/>
              </a:solidFill>
            </a:endParaRPr>
          </a:p>
        </p:txBody>
      </p:sp>
    </p:spTree>
    <p:extLst>
      <p:ext uri="{BB962C8B-B14F-4D97-AF65-F5344CB8AC3E}">
        <p14:creationId xmlns:p14="http://schemas.microsoft.com/office/powerpoint/2010/main" val="992886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US" dirty="0">
                <a:solidFill>
                  <a:schemeClr val="accent5"/>
                </a:solidFill>
                <a:latin typeface="Oswald"/>
                <a:ea typeface="Oswald"/>
                <a:cs typeface="Oswald"/>
                <a:sym typeface="Oswald"/>
              </a:rPr>
              <a:t>Task Management: Apply A Task </a:t>
            </a:r>
            <a:endParaRPr dirty="0">
              <a:solidFill>
                <a:srgbClr val="2A0048"/>
              </a:solidFill>
              <a:latin typeface="Oswald"/>
              <a:ea typeface="Oswald"/>
              <a:cs typeface="Oswald"/>
              <a:sym typeface="Oswald"/>
            </a:endParaRPr>
          </a:p>
        </p:txBody>
      </p:sp>
      <p:sp>
        <p:nvSpPr>
          <p:cNvPr id="67" name="Google Shape;67;p15"/>
          <p:cNvSpPr txBox="1">
            <a:spLocks noGrp="1"/>
          </p:cNvSpPr>
          <p:nvPr>
            <p:ph type="body" idx="1"/>
          </p:nvPr>
        </p:nvSpPr>
        <p:spPr>
          <a:xfrm>
            <a:off x="311700" y="1327013"/>
            <a:ext cx="5353455" cy="2693400"/>
          </a:xfrm>
          <a:prstGeom prst="rect">
            <a:avLst/>
          </a:prstGeom>
        </p:spPr>
        <p:txBody>
          <a:bodyPr spcFirstLastPara="1" wrap="square" lIns="91425" tIns="91425" rIns="91425" bIns="91425" anchor="t" anchorCtr="0">
            <a:noAutofit/>
          </a:bodyPr>
          <a:lstStyle/>
          <a:p>
            <a:pPr algn="just"/>
            <a:r>
              <a:rPr lang="en-US" sz="1600" dirty="0">
                <a:solidFill>
                  <a:schemeClr val="tx1"/>
                </a:solidFill>
                <a:latin typeface="Open Sans" panose="020B0604020202020204" charset="0"/>
                <a:ea typeface="Open Sans" panose="020B0604020202020204" charset="0"/>
                <a:cs typeface="Open Sans" panose="020B0604020202020204" charset="0"/>
              </a:rPr>
              <a:t>Only </a:t>
            </a:r>
            <a:r>
              <a:rPr lang="en-US" sz="1600" dirty="0">
                <a:solidFill>
                  <a:srgbClr val="0070C0"/>
                </a:solidFill>
                <a:latin typeface="Open Sans" panose="020B0604020202020204" charset="0"/>
                <a:ea typeface="Open Sans" panose="020B0604020202020204" charset="0"/>
                <a:cs typeface="Open Sans" panose="020B0604020202020204" charset="0"/>
              </a:rPr>
              <a:t>AI Players </a:t>
            </a:r>
            <a:r>
              <a:rPr lang="en-US" sz="1600" dirty="0">
                <a:solidFill>
                  <a:schemeClr val="tx1"/>
                </a:solidFill>
                <a:latin typeface="Open Sans" panose="020B0604020202020204" charset="0"/>
                <a:ea typeface="Open Sans" panose="020B0604020202020204" charset="0"/>
                <a:cs typeface="Open Sans" panose="020B0604020202020204" charset="0"/>
              </a:rPr>
              <a:t>with addresses different from </a:t>
            </a:r>
            <a:r>
              <a:rPr lang="en-US" sz="1600" dirty="0">
                <a:solidFill>
                  <a:srgbClr val="00B050"/>
                </a:solidFill>
                <a:latin typeface="Open Sans" panose="020B0604020202020204" charset="0"/>
                <a:ea typeface="Open Sans" panose="020B0604020202020204" charset="0"/>
                <a:cs typeface="Open Sans" panose="020B0604020202020204" charset="0"/>
              </a:rPr>
              <a:t>Task Owner</a:t>
            </a:r>
            <a:r>
              <a:rPr lang="en-US" sz="1600" dirty="0">
                <a:solidFill>
                  <a:schemeClr val="tx1"/>
                </a:solidFill>
                <a:latin typeface="Open Sans" panose="020B0604020202020204" charset="0"/>
                <a:ea typeface="Open Sans" panose="020B0604020202020204" charset="0"/>
                <a:cs typeface="Open Sans" panose="020B0604020202020204" charset="0"/>
              </a:rPr>
              <a:t> can apply to accept a drug task. Therefore, we need to </a:t>
            </a:r>
            <a:r>
              <a:rPr lang="en-US" sz="1600" dirty="0" smtClean="0">
                <a:solidFill>
                  <a:srgbClr val="FF0000"/>
                </a:solidFill>
                <a:latin typeface="Open Sans" panose="020B0604020202020204" charset="0"/>
                <a:ea typeface="Open Sans" panose="020B0604020202020204" charset="0"/>
                <a:cs typeface="Open Sans" panose="020B0604020202020204" charset="0"/>
              </a:rPr>
              <a:t>SWITCH </a:t>
            </a:r>
            <a:r>
              <a:rPr lang="en-US" sz="1600" dirty="0" err="1" smtClean="0">
                <a:solidFill>
                  <a:schemeClr val="tx1"/>
                </a:solidFill>
                <a:latin typeface="Open Sans" panose="020B0604020202020204" charset="0"/>
                <a:ea typeface="Open Sans" panose="020B0604020202020204" charset="0"/>
                <a:cs typeface="Open Sans" panose="020B0604020202020204" charset="0"/>
              </a:rPr>
              <a:t>Ethereum</a:t>
            </a:r>
            <a:r>
              <a:rPr lang="en-US" sz="1600" dirty="0" smtClean="0">
                <a:solidFill>
                  <a:schemeClr val="tx1"/>
                </a:solidFill>
                <a:latin typeface="Open Sans" panose="020B0604020202020204" charset="0"/>
                <a:ea typeface="Open Sans" panose="020B0604020202020204" charset="0"/>
                <a:cs typeface="Open Sans" panose="020B0604020202020204" charset="0"/>
              </a:rPr>
              <a:t> </a:t>
            </a:r>
            <a:r>
              <a:rPr lang="en-US" sz="1600" dirty="0">
                <a:solidFill>
                  <a:schemeClr val="tx1"/>
                </a:solidFill>
                <a:latin typeface="Open Sans" panose="020B0604020202020204" charset="0"/>
                <a:ea typeface="Open Sans" panose="020B0604020202020204" charset="0"/>
                <a:cs typeface="Open Sans" panose="020B0604020202020204" charset="0"/>
              </a:rPr>
              <a:t>account to an </a:t>
            </a:r>
            <a:r>
              <a:rPr lang="en-US" sz="1600" dirty="0">
                <a:solidFill>
                  <a:srgbClr val="0070C0"/>
                </a:solidFill>
                <a:latin typeface="Open Sans" panose="020B0604020202020204" charset="0"/>
                <a:ea typeface="Open Sans" panose="020B0604020202020204" charset="0"/>
                <a:cs typeface="Open Sans" panose="020B0604020202020204" charset="0"/>
              </a:rPr>
              <a:t>AI Player </a:t>
            </a:r>
            <a:r>
              <a:rPr lang="en-US" sz="1600" dirty="0">
                <a:solidFill>
                  <a:schemeClr val="tx1"/>
                </a:solidFill>
                <a:latin typeface="Open Sans" panose="020B0604020202020204" charset="0"/>
                <a:ea typeface="Open Sans" panose="020B0604020202020204" charset="0"/>
                <a:cs typeface="Open Sans" panose="020B0604020202020204" charset="0"/>
              </a:rPr>
              <a:t>account</a:t>
            </a:r>
          </a:p>
          <a:p>
            <a:pPr algn="just"/>
            <a:endParaRPr lang="en-US" sz="800" dirty="0">
              <a:solidFill>
                <a:schemeClr val="tx1"/>
              </a:solidFill>
              <a:latin typeface="Open Sans" panose="020B0604020202020204" charset="0"/>
              <a:ea typeface="Open Sans" panose="020B0604020202020204" charset="0"/>
              <a:cs typeface="Open Sans" panose="020B0604020202020204" charset="0"/>
            </a:endParaRPr>
          </a:p>
          <a:p>
            <a:pPr algn="just"/>
            <a:r>
              <a:rPr lang="en-US" sz="1600" dirty="0">
                <a:solidFill>
                  <a:schemeClr val="tx1"/>
                </a:solidFill>
                <a:latin typeface="Open Sans" panose="020B0604020202020204" charset="0"/>
                <a:ea typeface="Open Sans" panose="020B0604020202020204" charset="0"/>
                <a:cs typeface="Open Sans" panose="020B0604020202020204" charset="0"/>
              </a:rPr>
              <a:t>Notice: </a:t>
            </a:r>
            <a:r>
              <a:rPr lang="en-US" sz="1600" dirty="0">
                <a:solidFill>
                  <a:srgbClr val="0070C0"/>
                </a:solidFill>
                <a:latin typeface="Open Sans" panose="020B0604020202020204" charset="0"/>
                <a:ea typeface="Open Sans" panose="020B0604020202020204" charset="0"/>
                <a:cs typeface="Open Sans" panose="020B0604020202020204" charset="0"/>
              </a:rPr>
              <a:t>AI Player </a:t>
            </a:r>
            <a:r>
              <a:rPr lang="en-US" sz="1600" dirty="0">
                <a:solidFill>
                  <a:schemeClr val="tx1"/>
                </a:solidFill>
                <a:latin typeface="Open Sans" panose="020B0604020202020204" charset="0"/>
                <a:ea typeface="Open Sans" panose="020B0604020202020204" charset="0"/>
                <a:cs typeface="Open Sans" panose="020B0604020202020204" charset="0"/>
              </a:rPr>
              <a:t>needs to sign </a:t>
            </a:r>
            <a:r>
              <a:rPr lang="en-US" sz="1600" dirty="0" smtClean="0">
                <a:solidFill>
                  <a:schemeClr val="tx1"/>
                </a:solidFill>
                <a:latin typeface="Open Sans" panose="020B0604020202020204" charset="0"/>
                <a:ea typeface="Open Sans" panose="020B0604020202020204" charset="0"/>
                <a:cs typeface="Open Sans" panose="020B0604020202020204" charset="0"/>
              </a:rPr>
              <a:t>legal agreement </a:t>
            </a:r>
            <a:r>
              <a:rPr lang="en-US" sz="1600" dirty="0">
                <a:solidFill>
                  <a:schemeClr val="tx1"/>
                </a:solidFill>
                <a:latin typeface="Open Sans" panose="020B0604020202020204" charset="0"/>
                <a:ea typeface="Open Sans" panose="020B0604020202020204" charset="0"/>
                <a:cs typeface="Open Sans" panose="020B0604020202020204" charset="0"/>
              </a:rPr>
              <a:t>before applying for a task.</a:t>
            </a:r>
          </a:p>
          <a:p>
            <a:pPr marL="0" indent="0" algn="just">
              <a:buNone/>
            </a:pPr>
            <a:endParaRPr lang="en-US" sz="1600" dirty="0"/>
          </a:p>
        </p:txBody>
      </p:sp>
      <p:cxnSp>
        <p:nvCxnSpPr>
          <p:cNvPr id="68" name="Google Shape;68;p15"/>
          <p:cNvCxnSpPr/>
          <p:nvPr/>
        </p:nvCxnSpPr>
        <p:spPr>
          <a:xfrm>
            <a:off x="419000" y="1065675"/>
            <a:ext cx="8343600" cy="0"/>
          </a:xfrm>
          <a:prstGeom prst="straightConnector1">
            <a:avLst/>
          </a:prstGeom>
          <a:noFill/>
          <a:ln w="28575" cap="flat" cmpd="sng">
            <a:solidFill>
              <a:srgbClr val="00A3E6"/>
            </a:solidFill>
            <a:prstDash val="solid"/>
            <a:round/>
            <a:headEnd type="none" w="med" len="med"/>
            <a:tailEnd type="none" w="med" len="med"/>
          </a:ln>
        </p:spPr>
      </p:cxn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pic>
        <p:nvPicPr>
          <p:cNvPr id="6" name="Picture 5"/>
          <p:cNvPicPr>
            <a:picLocks noChangeAspect="1"/>
          </p:cNvPicPr>
          <p:nvPr/>
        </p:nvPicPr>
        <p:blipFill>
          <a:blip r:embed="rId4"/>
          <a:stretch>
            <a:fillRect/>
          </a:stretch>
        </p:blipFill>
        <p:spPr>
          <a:xfrm>
            <a:off x="6170549" y="1327013"/>
            <a:ext cx="1937054" cy="3426081"/>
          </a:xfrm>
          <a:prstGeom prst="rect">
            <a:avLst/>
          </a:prstGeom>
        </p:spPr>
      </p:pic>
      <p:sp>
        <p:nvSpPr>
          <p:cNvPr id="7" name="Rectangle 6"/>
          <p:cNvSpPr/>
          <p:nvPr/>
        </p:nvSpPr>
        <p:spPr>
          <a:xfrm>
            <a:off x="7808494" y="1478165"/>
            <a:ext cx="519183" cy="25308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800" dirty="0" smtClean="0">
                <a:solidFill>
                  <a:srgbClr val="FF0000"/>
                </a:solidFill>
              </a:rPr>
              <a:t>1. </a:t>
            </a:r>
            <a:endParaRPr lang="en-US" sz="800" dirty="0">
              <a:solidFill>
                <a:srgbClr val="FF0000"/>
              </a:solidFill>
            </a:endParaRPr>
          </a:p>
        </p:txBody>
      </p:sp>
      <p:sp>
        <p:nvSpPr>
          <p:cNvPr id="8" name="Rectangle 7"/>
          <p:cNvSpPr/>
          <p:nvPr/>
        </p:nvSpPr>
        <p:spPr>
          <a:xfrm>
            <a:off x="6531429" y="2873421"/>
            <a:ext cx="1361194" cy="43642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smtClean="0">
              <a:solidFill>
                <a:srgbClr val="FF0000"/>
              </a:solidFill>
            </a:endParaRPr>
          </a:p>
          <a:p>
            <a:endParaRPr lang="en-US" sz="800" dirty="0">
              <a:solidFill>
                <a:srgbClr val="FF0000"/>
              </a:solidFill>
            </a:endParaRPr>
          </a:p>
          <a:p>
            <a:endParaRPr lang="en-US" sz="800" dirty="0" smtClean="0">
              <a:solidFill>
                <a:srgbClr val="FF0000"/>
              </a:solidFill>
            </a:endParaRPr>
          </a:p>
          <a:p>
            <a:endParaRPr lang="en-US" sz="800" dirty="0">
              <a:solidFill>
                <a:srgbClr val="FF0000"/>
              </a:solidFill>
            </a:endParaRPr>
          </a:p>
          <a:p>
            <a:r>
              <a:rPr lang="en-US" sz="800" dirty="0" smtClean="0">
                <a:solidFill>
                  <a:srgbClr val="FF0000"/>
                </a:solidFill>
              </a:rPr>
              <a:t>2. Choose AI Player</a:t>
            </a:r>
          </a:p>
          <a:p>
            <a:endParaRPr lang="en-US" sz="1400" dirty="0">
              <a:solidFill>
                <a:srgbClr val="FF0000"/>
              </a:solidFill>
            </a:endParaRPr>
          </a:p>
        </p:txBody>
      </p:sp>
      <p:pic>
        <p:nvPicPr>
          <p:cNvPr id="9" name="Picture 8"/>
          <p:cNvPicPr>
            <a:picLocks noChangeAspect="1"/>
          </p:cNvPicPr>
          <p:nvPr/>
        </p:nvPicPr>
        <p:blipFill>
          <a:blip r:embed="rId5"/>
          <a:stretch>
            <a:fillRect/>
          </a:stretch>
        </p:blipFill>
        <p:spPr>
          <a:xfrm>
            <a:off x="874786" y="3309847"/>
            <a:ext cx="4213567" cy="1681512"/>
          </a:xfrm>
          <a:prstGeom prst="rect">
            <a:avLst/>
          </a:prstGeom>
        </p:spPr>
      </p:pic>
      <p:sp>
        <p:nvSpPr>
          <p:cNvPr id="10" name="Rectangle 9"/>
          <p:cNvSpPr/>
          <p:nvPr/>
        </p:nvSpPr>
        <p:spPr>
          <a:xfrm>
            <a:off x="896234" y="4020413"/>
            <a:ext cx="2895474" cy="97094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rgbClr val="FF0000"/>
              </a:solidFill>
            </a:endParaRPr>
          </a:p>
        </p:txBody>
      </p:sp>
      <p:sp>
        <p:nvSpPr>
          <p:cNvPr id="11" name="TextBox 10"/>
          <p:cNvSpPr txBox="1"/>
          <p:nvPr/>
        </p:nvSpPr>
        <p:spPr>
          <a:xfrm>
            <a:off x="2464756" y="4020412"/>
            <a:ext cx="1302848" cy="215444"/>
          </a:xfrm>
          <a:prstGeom prst="rect">
            <a:avLst/>
          </a:prstGeom>
          <a:noFill/>
        </p:spPr>
        <p:txBody>
          <a:bodyPr wrap="square" rtlCol="0">
            <a:spAutoFit/>
          </a:bodyPr>
          <a:lstStyle/>
          <a:p>
            <a:r>
              <a:rPr lang="en-US" sz="800" dirty="0" smtClean="0">
                <a:solidFill>
                  <a:srgbClr val="FF0000"/>
                </a:solidFill>
              </a:rPr>
              <a:t>3. Sign legal agreement</a:t>
            </a:r>
            <a:endParaRPr lang="en-US" sz="800" dirty="0">
              <a:solidFill>
                <a:srgbClr val="FF0000"/>
              </a:solidFill>
            </a:endParaRPr>
          </a:p>
        </p:txBody>
      </p:sp>
    </p:spTree>
    <p:extLst>
      <p:ext uri="{BB962C8B-B14F-4D97-AF65-F5344CB8AC3E}">
        <p14:creationId xmlns:p14="http://schemas.microsoft.com/office/powerpoint/2010/main" val="929340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US" dirty="0">
                <a:solidFill>
                  <a:schemeClr val="accent5"/>
                </a:solidFill>
                <a:latin typeface="Oswald"/>
                <a:ea typeface="Oswald"/>
                <a:cs typeface="Oswald"/>
                <a:sym typeface="Oswald"/>
              </a:rPr>
              <a:t>Task Management: Apply A </a:t>
            </a:r>
            <a:r>
              <a:rPr lang="en-US" dirty="0" smtClean="0">
                <a:solidFill>
                  <a:schemeClr val="accent5"/>
                </a:solidFill>
                <a:latin typeface="Oswald"/>
                <a:ea typeface="Oswald"/>
                <a:cs typeface="Oswald"/>
                <a:sym typeface="Oswald"/>
              </a:rPr>
              <a:t>Task</a:t>
            </a:r>
            <a:endParaRPr dirty="0">
              <a:solidFill>
                <a:srgbClr val="2A0048"/>
              </a:solidFill>
              <a:latin typeface="Oswald"/>
              <a:ea typeface="Oswald"/>
              <a:cs typeface="Oswald"/>
              <a:sym typeface="Oswald"/>
            </a:endParaRPr>
          </a:p>
        </p:txBody>
      </p:sp>
      <p:cxnSp>
        <p:nvCxnSpPr>
          <p:cNvPr id="68" name="Google Shape;68;p15"/>
          <p:cNvCxnSpPr/>
          <p:nvPr/>
        </p:nvCxnSpPr>
        <p:spPr>
          <a:xfrm>
            <a:off x="419000" y="1065675"/>
            <a:ext cx="8343600" cy="0"/>
          </a:xfrm>
          <a:prstGeom prst="straightConnector1">
            <a:avLst/>
          </a:prstGeom>
          <a:noFill/>
          <a:ln w="28575" cap="flat" cmpd="sng">
            <a:solidFill>
              <a:srgbClr val="00A3E6"/>
            </a:solidFill>
            <a:prstDash val="solid"/>
            <a:round/>
            <a:headEnd type="none" w="med" len="med"/>
            <a:tailEnd type="none" w="med" len="med"/>
          </a:ln>
        </p:spPr>
      </p:cxn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pic>
        <p:nvPicPr>
          <p:cNvPr id="7" name="Picture 6"/>
          <p:cNvPicPr>
            <a:picLocks noChangeAspect="1"/>
          </p:cNvPicPr>
          <p:nvPr/>
        </p:nvPicPr>
        <p:blipFill>
          <a:blip r:embed="rId4"/>
          <a:stretch>
            <a:fillRect/>
          </a:stretch>
        </p:blipFill>
        <p:spPr>
          <a:xfrm>
            <a:off x="832632" y="1266713"/>
            <a:ext cx="7080965" cy="3716407"/>
          </a:xfrm>
          <a:prstGeom prst="rect">
            <a:avLst/>
          </a:prstGeom>
        </p:spPr>
      </p:pic>
      <p:sp>
        <p:nvSpPr>
          <p:cNvPr id="8" name="Rectangle 7"/>
          <p:cNvSpPr/>
          <p:nvPr/>
        </p:nvSpPr>
        <p:spPr>
          <a:xfrm>
            <a:off x="893774" y="2131307"/>
            <a:ext cx="4994423" cy="95221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1400" dirty="0" smtClean="0">
              <a:solidFill>
                <a:srgbClr val="FF0000"/>
              </a:solidFill>
            </a:endParaRPr>
          </a:p>
          <a:p>
            <a:pPr algn="ctr"/>
            <a:endParaRPr lang="en-US" sz="1400" dirty="0">
              <a:solidFill>
                <a:srgbClr val="FF0000"/>
              </a:solidFill>
            </a:endParaRPr>
          </a:p>
          <a:p>
            <a:pPr algn="ctr"/>
            <a:endParaRPr lang="en-US" sz="2800" dirty="0" smtClean="0">
              <a:solidFill>
                <a:srgbClr val="FF0000"/>
              </a:solidFill>
            </a:endParaRPr>
          </a:p>
        </p:txBody>
      </p:sp>
      <p:sp>
        <p:nvSpPr>
          <p:cNvPr id="9" name="TextBox 8"/>
          <p:cNvSpPr txBox="1"/>
          <p:nvPr/>
        </p:nvSpPr>
        <p:spPr>
          <a:xfrm>
            <a:off x="893774" y="2103769"/>
            <a:ext cx="4733567" cy="338554"/>
          </a:xfrm>
          <a:prstGeom prst="rect">
            <a:avLst/>
          </a:prstGeom>
          <a:noFill/>
        </p:spPr>
        <p:txBody>
          <a:bodyPr wrap="square" rtlCol="0">
            <a:spAutoFit/>
          </a:bodyPr>
          <a:lstStyle/>
          <a:p>
            <a:r>
              <a:rPr lang="en-US" sz="800" dirty="0" smtClean="0">
                <a:solidFill>
                  <a:srgbClr val="FF0000"/>
                </a:solidFill>
              </a:rPr>
              <a:t>1. </a:t>
            </a:r>
            <a:r>
              <a:rPr lang="en-US" sz="800" dirty="0">
                <a:solidFill>
                  <a:srgbClr val="FF0000"/>
                </a:solidFill>
              </a:rPr>
              <a:t>Click to generate a random Data Access Code (private key) for ECIES, save it to your computer. DON’T LOSE THE CODE!!! You will need it to decrypt input file and encrypt result in future.</a:t>
            </a:r>
          </a:p>
        </p:txBody>
      </p:sp>
      <p:sp>
        <p:nvSpPr>
          <p:cNvPr id="10" name="Rectangle 9"/>
          <p:cNvSpPr/>
          <p:nvPr/>
        </p:nvSpPr>
        <p:spPr>
          <a:xfrm>
            <a:off x="893774" y="4027462"/>
            <a:ext cx="2365065" cy="25428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rgbClr val="FF0000"/>
              </a:solidFill>
            </a:endParaRPr>
          </a:p>
        </p:txBody>
      </p:sp>
      <p:sp>
        <p:nvSpPr>
          <p:cNvPr id="11" name="TextBox 10"/>
          <p:cNvSpPr txBox="1"/>
          <p:nvPr/>
        </p:nvSpPr>
        <p:spPr>
          <a:xfrm>
            <a:off x="1805275" y="4046884"/>
            <a:ext cx="1481065" cy="215444"/>
          </a:xfrm>
          <a:prstGeom prst="rect">
            <a:avLst/>
          </a:prstGeom>
          <a:noFill/>
        </p:spPr>
        <p:txBody>
          <a:bodyPr wrap="square" rtlCol="0">
            <a:spAutoFit/>
          </a:bodyPr>
          <a:lstStyle/>
          <a:p>
            <a:r>
              <a:rPr lang="en-US" sz="800" dirty="0" smtClean="0">
                <a:solidFill>
                  <a:srgbClr val="FF0000"/>
                </a:solidFill>
              </a:rPr>
              <a:t>2. Click to apply for the task</a:t>
            </a:r>
            <a:endParaRPr lang="en-US" sz="800" dirty="0">
              <a:solidFill>
                <a:srgbClr val="FF0000"/>
              </a:solidFill>
            </a:endParaRPr>
          </a:p>
        </p:txBody>
      </p:sp>
      <p:sp>
        <p:nvSpPr>
          <p:cNvPr id="12" name="Rectangle 11"/>
          <p:cNvSpPr/>
          <p:nvPr/>
        </p:nvSpPr>
        <p:spPr>
          <a:xfrm>
            <a:off x="6886607" y="4382933"/>
            <a:ext cx="1250177" cy="34705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800" dirty="0" smtClean="0">
                <a:solidFill>
                  <a:srgbClr val="FF0000"/>
                </a:solidFill>
              </a:rPr>
              <a:t>3. </a:t>
            </a:r>
            <a:endParaRPr lang="en-US" sz="800" dirty="0">
              <a:solidFill>
                <a:srgbClr val="FF0000"/>
              </a:solidFill>
            </a:endParaRPr>
          </a:p>
        </p:txBody>
      </p:sp>
      <p:sp>
        <p:nvSpPr>
          <p:cNvPr id="13" name="Oval 12"/>
          <p:cNvSpPr/>
          <p:nvPr/>
        </p:nvSpPr>
        <p:spPr>
          <a:xfrm>
            <a:off x="5920193" y="1742706"/>
            <a:ext cx="637391" cy="306174"/>
          </a:xfrm>
          <a:prstGeom prst="ellipse">
            <a:avLst/>
          </a:prstGeom>
          <a:solidFill>
            <a:srgbClr val="00B0F0">
              <a:alpha val="24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5645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US" dirty="0">
                <a:solidFill>
                  <a:schemeClr val="accent5"/>
                </a:solidFill>
                <a:latin typeface="Oswald"/>
                <a:ea typeface="Oswald"/>
                <a:cs typeface="Oswald"/>
                <a:sym typeface="Oswald"/>
              </a:rPr>
              <a:t>Task Management: Approve An AI Player</a:t>
            </a:r>
            <a:endParaRPr dirty="0">
              <a:solidFill>
                <a:srgbClr val="2A0048"/>
              </a:solidFill>
              <a:latin typeface="Oswald"/>
              <a:ea typeface="Oswald"/>
              <a:cs typeface="Oswald"/>
              <a:sym typeface="Oswald"/>
            </a:endParaRPr>
          </a:p>
        </p:txBody>
      </p:sp>
      <p:sp>
        <p:nvSpPr>
          <p:cNvPr id="67" name="Google Shape;67;p15"/>
          <p:cNvSpPr txBox="1">
            <a:spLocks noGrp="1"/>
          </p:cNvSpPr>
          <p:nvPr>
            <p:ph type="body" idx="1"/>
          </p:nvPr>
        </p:nvSpPr>
        <p:spPr>
          <a:xfrm>
            <a:off x="311700" y="1327013"/>
            <a:ext cx="8520600" cy="2693400"/>
          </a:xfrm>
          <a:prstGeom prst="rect">
            <a:avLst/>
          </a:prstGeom>
        </p:spPr>
        <p:txBody>
          <a:bodyPr spcFirstLastPara="1" wrap="square" lIns="91425" tIns="91425" rIns="91425" bIns="91425" anchor="t" anchorCtr="0">
            <a:noAutofit/>
          </a:bodyPr>
          <a:lstStyle/>
          <a:p>
            <a:pPr marL="0" lvl="0" indent="0">
              <a:lnSpc>
                <a:spcPct val="100000"/>
              </a:lnSpc>
              <a:buNone/>
            </a:pPr>
            <a:r>
              <a:rPr lang="en-US" dirty="0">
                <a:solidFill>
                  <a:schemeClr val="dk1"/>
                </a:solidFill>
                <a:latin typeface="Open Sans"/>
                <a:ea typeface="Open Sans"/>
                <a:cs typeface="Open Sans"/>
                <a:sym typeface="Open Sans"/>
              </a:rPr>
              <a:t>Please </a:t>
            </a:r>
            <a:r>
              <a:rPr lang="en-US" dirty="0">
                <a:solidFill>
                  <a:srgbClr val="FF0000"/>
                </a:solidFill>
                <a:latin typeface="Open Sans"/>
                <a:ea typeface="Open Sans"/>
                <a:cs typeface="Open Sans"/>
                <a:sym typeface="Open Sans"/>
              </a:rPr>
              <a:t>SWITCH </a:t>
            </a:r>
            <a:r>
              <a:rPr lang="en-US" dirty="0" smtClean="0">
                <a:solidFill>
                  <a:schemeClr val="dk1"/>
                </a:solidFill>
                <a:latin typeface="Open Sans"/>
                <a:ea typeface="Open Sans"/>
                <a:cs typeface="Open Sans"/>
                <a:sym typeface="Open Sans"/>
              </a:rPr>
              <a:t>to </a:t>
            </a:r>
            <a:r>
              <a:rPr lang="en-US" dirty="0">
                <a:solidFill>
                  <a:srgbClr val="00B050"/>
                </a:solidFill>
                <a:latin typeface="Open Sans"/>
                <a:ea typeface="Open Sans"/>
                <a:cs typeface="Open Sans"/>
                <a:sym typeface="Open Sans"/>
              </a:rPr>
              <a:t>Task Owner </a:t>
            </a:r>
            <a:r>
              <a:rPr lang="en-US" dirty="0">
                <a:solidFill>
                  <a:schemeClr val="dk1"/>
                </a:solidFill>
                <a:latin typeface="Open Sans"/>
                <a:ea typeface="Open Sans"/>
                <a:cs typeface="Open Sans"/>
                <a:sym typeface="Open Sans"/>
              </a:rPr>
              <a:t>for this operation</a:t>
            </a:r>
          </a:p>
        </p:txBody>
      </p:sp>
      <p:cxnSp>
        <p:nvCxnSpPr>
          <p:cNvPr id="68" name="Google Shape;68;p15"/>
          <p:cNvCxnSpPr/>
          <p:nvPr/>
        </p:nvCxnSpPr>
        <p:spPr>
          <a:xfrm>
            <a:off x="419000" y="1065675"/>
            <a:ext cx="8343600" cy="0"/>
          </a:xfrm>
          <a:prstGeom prst="straightConnector1">
            <a:avLst/>
          </a:prstGeom>
          <a:noFill/>
          <a:ln w="28575" cap="flat" cmpd="sng">
            <a:solidFill>
              <a:srgbClr val="00A3E6"/>
            </a:solidFill>
            <a:prstDash val="solid"/>
            <a:round/>
            <a:headEnd type="none" w="med" len="med"/>
            <a:tailEnd type="none" w="med" len="med"/>
          </a:ln>
        </p:spPr>
      </p:cxn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pic>
        <p:nvPicPr>
          <p:cNvPr id="6" name="Picture 5"/>
          <p:cNvPicPr>
            <a:picLocks noChangeAspect="1"/>
          </p:cNvPicPr>
          <p:nvPr/>
        </p:nvPicPr>
        <p:blipFill>
          <a:blip r:embed="rId4"/>
          <a:stretch>
            <a:fillRect/>
          </a:stretch>
        </p:blipFill>
        <p:spPr>
          <a:xfrm>
            <a:off x="983078" y="1891577"/>
            <a:ext cx="6789344" cy="2852576"/>
          </a:xfrm>
          <a:prstGeom prst="rect">
            <a:avLst/>
          </a:prstGeom>
        </p:spPr>
      </p:pic>
      <p:sp>
        <p:nvSpPr>
          <p:cNvPr id="7" name="Rectangle 6"/>
          <p:cNvSpPr/>
          <p:nvPr/>
        </p:nvSpPr>
        <p:spPr>
          <a:xfrm>
            <a:off x="5413585" y="1931252"/>
            <a:ext cx="2382880" cy="86695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smtClean="0">
              <a:solidFill>
                <a:srgbClr val="FF0000"/>
              </a:solidFill>
            </a:endParaRPr>
          </a:p>
          <a:p>
            <a:pPr algn="ctr"/>
            <a:endParaRPr lang="en-US" sz="800" dirty="0" smtClean="0">
              <a:solidFill>
                <a:srgbClr val="FF0000"/>
              </a:solidFill>
            </a:endParaRPr>
          </a:p>
          <a:p>
            <a:pPr algn="ctr"/>
            <a:endParaRPr lang="en-US" sz="800" dirty="0" smtClean="0">
              <a:solidFill>
                <a:srgbClr val="FF0000"/>
              </a:solidFill>
            </a:endParaRPr>
          </a:p>
          <a:p>
            <a:pPr algn="ctr"/>
            <a:r>
              <a:rPr lang="en-US" sz="800" dirty="0" smtClean="0">
                <a:solidFill>
                  <a:srgbClr val="FF0000"/>
                </a:solidFill>
              </a:rPr>
              <a:t>1. Wait until your transaction is confirmed in the Ethereum network, and then REFRESH page.</a:t>
            </a:r>
            <a:endParaRPr lang="en-US" sz="800" dirty="0">
              <a:solidFill>
                <a:srgbClr val="FF0000"/>
              </a:solidFill>
            </a:endParaRPr>
          </a:p>
        </p:txBody>
      </p:sp>
      <p:sp>
        <p:nvSpPr>
          <p:cNvPr id="8" name="Rectangle 7"/>
          <p:cNvSpPr/>
          <p:nvPr/>
        </p:nvSpPr>
        <p:spPr>
          <a:xfrm>
            <a:off x="1058779" y="3231337"/>
            <a:ext cx="4857320" cy="65118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1400" dirty="0" smtClean="0">
              <a:solidFill>
                <a:srgbClr val="FF0000"/>
              </a:solidFill>
            </a:endParaRPr>
          </a:p>
          <a:p>
            <a:pPr algn="ctr"/>
            <a:endParaRPr lang="en-US" sz="1400" dirty="0">
              <a:solidFill>
                <a:srgbClr val="FF0000"/>
              </a:solidFill>
            </a:endParaRPr>
          </a:p>
          <a:p>
            <a:pPr algn="ctr"/>
            <a:endParaRPr lang="en-US" sz="2800" dirty="0" smtClean="0">
              <a:solidFill>
                <a:srgbClr val="FF0000"/>
              </a:solidFill>
            </a:endParaRPr>
          </a:p>
        </p:txBody>
      </p:sp>
      <p:sp>
        <p:nvSpPr>
          <p:cNvPr id="9" name="TextBox 8"/>
          <p:cNvSpPr txBox="1"/>
          <p:nvPr/>
        </p:nvSpPr>
        <p:spPr>
          <a:xfrm>
            <a:off x="3046684" y="3231337"/>
            <a:ext cx="2945116" cy="338554"/>
          </a:xfrm>
          <a:prstGeom prst="rect">
            <a:avLst/>
          </a:prstGeom>
          <a:noFill/>
        </p:spPr>
        <p:txBody>
          <a:bodyPr wrap="square" rtlCol="0">
            <a:spAutoFit/>
          </a:bodyPr>
          <a:lstStyle/>
          <a:p>
            <a:r>
              <a:rPr lang="en-US" sz="800" dirty="0" smtClean="0">
                <a:solidFill>
                  <a:srgbClr val="FF0000"/>
                </a:solidFill>
              </a:rPr>
              <a:t>2. All AI Players applied for this task will be listed here, with their player ID, account address, status, date, etc.</a:t>
            </a:r>
            <a:endParaRPr lang="en-US" sz="800" dirty="0">
              <a:solidFill>
                <a:srgbClr val="FF0000"/>
              </a:solidFill>
            </a:endParaRPr>
          </a:p>
        </p:txBody>
      </p:sp>
      <p:sp>
        <p:nvSpPr>
          <p:cNvPr id="10" name="Rectangle 9"/>
          <p:cNvSpPr/>
          <p:nvPr/>
        </p:nvSpPr>
        <p:spPr>
          <a:xfrm>
            <a:off x="1065268" y="4073557"/>
            <a:ext cx="4850831" cy="61745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1400" dirty="0" smtClean="0">
              <a:solidFill>
                <a:srgbClr val="FF0000"/>
              </a:solidFill>
            </a:endParaRPr>
          </a:p>
          <a:p>
            <a:pPr algn="ctr"/>
            <a:endParaRPr lang="en-US" sz="1400" dirty="0">
              <a:solidFill>
                <a:srgbClr val="FF0000"/>
              </a:solidFill>
            </a:endParaRPr>
          </a:p>
          <a:p>
            <a:pPr algn="ctr"/>
            <a:endParaRPr lang="en-US" sz="2800" dirty="0" smtClean="0">
              <a:solidFill>
                <a:srgbClr val="FF0000"/>
              </a:solidFill>
            </a:endParaRPr>
          </a:p>
        </p:txBody>
      </p:sp>
      <p:sp>
        <p:nvSpPr>
          <p:cNvPr id="11" name="TextBox 10"/>
          <p:cNvSpPr txBox="1"/>
          <p:nvPr/>
        </p:nvSpPr>
        <p:spPr>
          <a:xfrm>
            <a:off x="3004457" y="4108534"/>
            <a:ext cx="2987343" cy="338554"/>
          </a:xfrm>
          <a:prstGeom prst="rect">
            <a:avLst/>
          </a:prstGeom>
          <a:noFill/>
        </p:spPr>
        <p:txBody>
          <a:bodyPr wrap="square" rtlCol="0">
            <a:spAutoFit/>
          </a:bodyPr>
          <a:lstStyle/>
          <a:p>
            <a:r>
              <a:rPr lang="en-US" sz="800" dirty="0" smtClean="0">
                <a:solidFill>
                  <a:srgbClr val="FF0000"/>
                </a:solidFill>
              </a:rPr>
              <a:t>3. A data request is used to </a:t>
            </a:r>
            <a:r>
              <a:rPr lang="en-US" sz="800" dirty="0">
                <a:solidFill>
                  <a:srgbClr val="FF0000"/>
                </a:solidFill>
              </a:rPr>
              <a:t>securely transfer </a:t>
            </a:r>
            <a:r>
              <a:rPr lang="en-US" sz="800" dirty="0" smtClean="0">
                <a:solidFill>
                  <a:srgbClr val="FF0000"/>
                </a:solidFill>
              </a:rPr>
              <a:t>data between </a:t>
            </a:r>
            <a:r>
              <a:rPr lang="en-US" sz="800" dirty="0">
                <a:solidFill>
                  <a:srgbClr val="FF0000"/>
                </a:solidFill>
              </a:rPr>
              <a:t>T</a:t>
            </a:r>
            <a:r>
              <a:rPr lang="en-US" sz="800" dirty="0" smtClean="0">
                <a:solidFill>
                  <a:srgbClr val="FF0000"/>
                </a:solidFill>
              </a:rPr>
              <a:t>ask Owners and AI Players. Here ID 0 is for drug input data</a:t>
            </a:r>
            <a:endParaRPr lang="en-US" sz="800" dirty="0">
              <a:solidFill>
                <a:srgbClr val="FF0000"/>
              </a:solidFill>
            </a:endParaRPr>
          </a:p>
        </p:txBody>
      </p:sp>
    </p:spTree>
    <p:extLst>
      <p:ext uri="{BB962C8B-B14F-4D97-AF65-F5344CB8AC3E}">
        <p14:creationId xmlns:p14="http://schemas.microsoft.com/office/powerpoint/2010/main" val="2316896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ctrTitle"/>
          </p:nvPr>
        </p:nvSpPr>
        <p:spPr>
          <a:xfrm>
            <a:off x="311708" y="973175"/>
            <a:ext cx="8520600" cy="2052600"/>
          </a:xfrm>
          <a:prstGeom prst="rect">
            <a:avLst/>
          </a:prstGeom>
        </p:spPr>
        <p:txBody>
          <a:bodyPr spcFirstLastPara="1" wrap="square" lIns="91425" tIns="91425" rIns="91425" bIns="91425" anchor="b" anchorCtr="0">
            <a:noAutofit/>
          </a:bodyPr>
          <a:lstStyle/>
          <a:p>
            <a:pPr lvl="0"/>
            <a:r>
              <a:rPr lang="en-US" b="1" dirty="0">
                <a:solidFill>
                  <a:srgbClr val="FFFFFF"/>
                </a:solidFill>
                <a:latin typeface="Oswald"/>
                <a:ea typeface="Oswald"/>
                <a:cs typeface="Oswald"/>
                <a:sym typeface="Oswald"/>
              </a:rPr>
              <a:t>How to Use</a:t>
            </a:r>
            <a:br>
              <a:rPr lang="en-US" b="1" dirty="0">
                <a:solidFill>
                  <a:srgbClr val="FFFFFF"/>
                </a:solidFill>
                <a:latin typeface="Oswald"/>
                <a:ea typeface="Oswald"/>
                <a:cs typeface="Oswald"/>
                <a:sym typeface="Oswald"/>
              </a:rPr>
            </a:br>
            <a:r>
              <a:rPr lang="en-US" b="1" dirty="0">
                <a:solidFill>
                  <a:srgbClr val="FFFFFF"/>
                </a:solidFill>
                <a:latin typeface="Oswald"/>
                <a:ea typeface="Oswald"/>
                <a:cs typeface="Oswald"/>
                <a:sym typeface="Oswald"/>
              </a:rPr>
              <a:t> Drug R&amp;D Ecosystem</a:t>
            </a:r>
            <a:endParaRPr b="1" dirty="0">
              <a:solidFill>
                <a:srgbClr val="FFFFFF"/>
              </a:solidFill>
              <a:latin typeface="Oswald"/>
              <a:ea typeface="Oswald"/>
              <a:cs typeface="Oswald"/>
              <a:sym typeface="Oswald"/>
            </a:endParaRPr>
          </a:p>
        </p:txBody>
      </p:sp>
      <p:sp>
        <p:nvSpPr>
          <p:cNvPr id="2" name="Rectangle 1"/>
          <p:cNvSpPr/>
          <p:nvPr/>
        </p:nvSpPr>
        <p:spPr>
          <a:xfrm>
            <a:off x="2426171" y="3184493"/>
            <a:ext cx="4291673" cy="1090494"/>
          </a:xfrm>
          <a:prstGeom prst="rect">
            <a:avLst/>
          </a:prstGeom>
          <a:noFill/>
          <a:ln>
            <a:noFill/>
          </a:ln>
        </p:spPr>
        <p:txBody>
          <a:bodyPr spcFirstLastPara="1" wrap="square" lIns="91425" tIns="91425" rIns="91425" bIns="91425" anchor="b" anchorCtr="0">
            <a:noAutofit/>
          </a:bodyPr>
          <a:lstStyle/>
          <a:p>
            <a:pPr algn="ctr">
              <a:buClr>
                <a:schemeClr val="dk1"/>
              </a:buClr>
              <a:buSzPts val="5200"/>
            </a:pPr>
            <a:r>
              <a:rPr lang="en-US" sz="2000" b="1" dirty="0">
                <a:solidFill>
                  <a:srgbClr val="FFFFFF"/>
                </a:solidFill>
                <a:latin typeface="Oswald"/>
                <a:ea typeface="Oswald"/>
                <a:cs typeface="Oswald"/>
              </a:rPr>
              <a:t>Xinghua Liang</a:t>
            </a:r>
          </a:p>
          <a:p>
            <a:pPr algn="ctr">
              <a:buClr>
                <a:schemeClr val="dk1"/>
              </a:buClr>
              <a:buSzPts val="5200"/>
            </a:pPr>
            <a:r>
              <a:rPr lang="en-US" sz="2000" b="1" dirty="0">
                <a:solidFill>
                  <a:srgbClr val="FFFFFF"/>
                </a:solidFill>
                <a:latin typeface="Oswald"/>
                <a:ea typeface="Oswald"/>
                <a:cs typeface="Oswald"/>
              </a:rPr>
              <a:t>Base Solution Core </a:t>
            </a:r>
            <a:r>
              <a:rPr lang="en-US" sz="2000" b="1" dirty="0" smtClean="0">
                <a:solidFill>
                  <a:srgbClr val="FFFFFF"/>
                </a:solidFill>
                <a:latin typeface="Oswald"/>
                <a:ea typeface="Oswald"/>
                <a:cs typeface="Oswald"/>
              </a:rPr>
              <a:t>Author</a:t>
            </a:r>
          </a:p>
          <a:p>
            <a:pPr algn="ctr">
              <a:buClr>
                <a:schemeClr val="dk1"/>
              </a:buClr>
              <a:buSzPts val="5200"/>
            </a:pPr>
            <a:r>
              <a:rPr lang="en-US" sz="2000" b="1" dirty="0" smtClean="0">
                <a:solidFill>
                  <a:srgbClr val="FFFFFF"/>
                </a:solidFill>
                <a:latin typeface="Oswald"/>
                <a:ea typeface="Oswald"/>
                <a:cs typeface="Oswald"/>
              </a:rPr>
              <a:t>Blockchain </a:t>
            </a:r>
            <a:r>
              <a:rPr lang="en-US" sz="2000" b="1" dirty="0">
                <a:solidFill>
                  <a:srgbClr val="FFFFFF"/>
                </a:solidFill>
                <a:latin typeface="Oswald"/>
                <a:ea typeface="Oswald"/>
                <a:cs typeface="Oswald"/>
              </a:rPr>
              <a:t>Developer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US" dirty="0">
                <a:solidFill>
                  <a:schemeClr val="accent5"/>
                </a:solidFill>
                <a:latin typeface="Oswald"/>
                <a:ea typeface="Oswald"/>
                <a:cs typeface="Oswald"/>
                <a:sym typeface="Oswald"/>
              </a:rPr>
              <a:t>Task Management: Approve An AI Player</a:t>
            </a:r>
            <a:endParaRPr dirty="0">
              <a:solidFill>
                <a:srgbClr val="2A0048"/>
              </a:solidFill>
              <a:latin typeface="Oswald"/>
              <a:ea typeface="Oswald"/>
              <a:cs typeface="Oswald"/>
              <a:sym typeface="Oswald"/>
            </a:endParaRPr>
          </a:p>
        </p:txBody>
      </p:sp>
      <p:cxnSp>
        <p:nvCxnSpPr>
          <p:cNvPr id="68" name="Google Shape;68;p15"/>
          <p:cNvCxnSpPr/>
          <p:nvPr/>
        </p:nvCxnSpPr>
        <p:spPr>
          <a:xfrm>
            <a:off x="419000" y="1065675"/>
            <a:ext cx="8343600" cy="0"/>
          </a:xfrm>
          <a:prstGeom prst="straightConnector1">
            <a:avLst/>
          </a:prstGeom>
          <a:noFill/>
          <a:ln w="28575" cap="flat" cmpd="sng">
            <a:solidFill>
              <a:srgbClr val="00A3E6"/>
            </a:solidFill>
            <a:prstDash val="solid"/>
            <a:round/>
            <a:headEnd type="none" w="med" len="med"/>
            <a:tailEnd type="none" w="med" len="med"/>
          </a:ln>
        </p:spPr>
      </p:cxn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pic>
        <p:nvPicPr>
          <p:cNvPr id="7" name="Picture 6"/>
          <p:cNvPicPr>
            <a:picLocks noChangeAspect="1"/>
          </p:cNvPicPr>
          <p:nvPr/>
        </p:nvPicPr>
        <p:blipFill>
          <a:blip r:embed="rId4"/>
          <a:stretch>
            <a:fillRect/>
          </a:stretch>
        </p:blipFill>
        <p:spPr>
          <a:xfrm>
            <a:off x="1495045" y="1388789"/>
            <a:ext cx="5349204" cy="3496364"/>
          </a:xfrm>
          <a:prstGeom prst="rect">
            <a:avLst/>
          </a:prstGeom>
        </p:spPr>
      </p:pic>
      <p:sp>
        <p:nvSpPr>
          <p:cNvPr id="8" name="Rectangle 7"/>
          <p:cNvSpPr/>
          <p:nvPr/>
        </p:nvSpPr>
        <p:spPr>
          <a:xfrm>
            <a:off x="2411157" y="1261771"/>
            <a:ext cx="4543096" cy="68764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1400" dirty="0" smtClean="0">
              <a:solidFill>
                <a:srgbClr val="FF0000"/>
              </a:solidFill>
            </a:endParaRPr>
          </a:p>
          <a:p>
            <a:pPr algn="ctr"/>
            <a:endParaRPr lang="en-US" sz="1400" dirty="0">
              <a:solidFill>
                <a:srgbClr val="FF0000"/>
              </a:solidFill>
            </a:endParaRPr>
          </a:p>
          <a:p>
            <a:pPr algn="ctr"/>
            <a:endParaRPr lang="en-US" sz="2800" dirty="0" smtClean="0">
              <a:solidFill>
                <a:srgbClr val="FF0000"/>
              </a:solidFill>
            </a:endParaRPr>
          </a:p>
        </p:txBody>
      </p:sp>
      <p:sp>
        <p:nvSpPr>
          <p:cNvPr id="9" name="TextBox 8"/>
          <p:cNvSpPr txBox="1"/>
          <p:nvPr/>
        </p:nvSpPr>
        <p:spPr>
          <a:xfrm>
            <a:off x="2360387" y="1245297"/>
            <a:ext cx="4672930" cy="338554"/>
          </a:xfrm>
          <a:prstGeom prst="rect">
            <a:avLst/>
          </a:prstGeom>
          <a:noFill/>
        </p:spPr>
        <p:txBody>
          <a:bodyPr wrap="square" rtlCol="0">
            <a:spAutoFit/>
          </a:bodyPr>
          <a:lstStyle/>
          <a:p>
            <a:r>
              <a:rPr lang="en-US" sz="800" dirty="0" smtClean="0">
                <a:solidFill>
                  <a:srgbClr val="FF0000"/>
                </a:solidFill>
              </a:rPr>
              <a:t>4. Click to generate a random Data Access Code (private key) for ECIES, save it to your computer. DON’T LOSE THE CODE!!! You will need it to decrypt input file and encrypt result in future.</a:t>
            </a:r>
            <a:endParaRPr lang="en-US" sz="800" dirty="0">
              <a:solidFill>
                <a:srgbClr val="FF0000"/>
              </a:solidFill>
            </a:endParaRPr>
          </a:p>
        </p:txBody>
      </p:sp>
      <p:sp>
        <p:nvSpPr>
          <p:cNvPr id="10" name="Rectangle 9"/>
          <p:cNvSpPr/>
          <p:nvPr/>
        </p:nvSpPr>
        <p:spPr>
          <a:xfrm>
            <a:off x="2411157" y="1980916"/>
            <a:ext cx="3883078" cy="38794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1400" dirty="0" smtClean="0">
              <a:solidFill>
                <a:srgbClr val="FF0000"/>
              </a:solidFill>
            </a:endParaRPr>
          </a:p>
          <a:p>
            <a:pPr algn="ctr"/>
            <a:endParaRPr lang="en-US" sz="1400" dirty="0">
              <a:solidFill>
                <a:srgbClr val="FF0000"/>
              </a:solidFill>
            </a:endParaRPr>
          </a:p>
          <a:p>
            <a:pPr algn="ctr"/>
            <a:endParaRPr lang="en-US" sz="2800" dirty="0" smtClean="0">
              <a:solidFill>
                <a:srgbClr val="FF0000"/>
              </a:solidFill>
            </a:endParaRPr>
          </a:p>
        </p:txBody>
      </p:sp>
      <p:sp>
        <p:nvSpPr>
          <p:cNvPr id="11" name="TextBox 10"/>
          <p:cNvSpPr txBox="1"/>
          <p:nvPr/>
        </p:nvSpPr>
        <p:spPr>
          <a:xfrm>
            <a:off x="2360388" y="2169893"/>
            <a:ext cx="3868532" cy="215444"/>
          </a:xfrm>
          <a:prstGeom prst="rect">
            <a:avLst/>
          </a:prstGeom>
          <a:noFill/>
        </p:spPr>
        <p:txBody>
          <a:bodyPr wrap="square" rtlCol="0">
            <a:spAutoFit/>
          </a:bodyPr>
          <a:lstStyle/>
          <a:p>
            <a:r>
              <a:rPr lang="en-US" sz="800" dirty="0" smtClean="0">
                <a:solidFill>
                  <a:srgbClr val="FF0000"/>
                </a:solidFill>
              </a:rPr>
              <a:t>5. Choose an AI Player by his player ID, here 0 because there is only 1 AI Player</a:t>
            </a:r>
            <a:endParaRPr lang="en-US" sz="800" dirty="0">
              <a:solidFill>
                <a:srgbClr val="FF0000"/>
              </a:solidFill>
            </a:endParaRPr>
          </a:p>
        </p:txBody>
      </p:sp>
      <p:sp>
        <p:nvSpPr>
          <p:cNvPr id="12" name="Rectangle 11"/>
          <p:cNvSpPr/>
          <p:nvPr/>
        </p:nvSpPr>
        <p:spPr>
          <a:xfrm>
            <a:off x="1519648" y="3348215"/>
            <a:ext cx="4599114" cy="43747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1400" dirty="0" smtClean="0">
              <a:solidFill>
                <a:srgbClr val="FF0000"/>
              </a:solidFill>
            </a:endParaRPr>
          </a:p>
          <a:p>
            <a:pPr algn="ctr"/>
            <a:endParaRPr lang="en-US" sz="1400" dirty="0">
              <a:solidFill>
                <a:srgbClr val="FF0000"/>
              </a:solidFill>
            </a:endParaRPr>
          </a:p>
          <a:p>
            <a:pPr algn="ctr"/>
            <a:endParaRPr lang="en-US" sz="2800" dirty="0" smtClean="0">
              <a:solidFill>
                <a:srgbClr val="FF0000"/>
              </a:solidFill>
            </a:endParaRPr>
          </a:p>
        </p:txBody>
      </p:sp>
      <p:sp>
        <p:nvSpPr>
          <p:cNvPr id="13" name="TextBox 12"/>
          <p:cNvSpPr txBox="1"/>
          <p:nvPr/>
        </p:nvSpPr>
        <p:spPr>
          <a:xfrm>
            <a:off x="3275484" y="3351507"/>
            <a:ext cx="2804921" cy="215444"/>
          </a:xfrm>
          <a:prstGeom prst="rect">
            <a:avLst/>
          </a:prstGeom>
          <a:noFill/>
        </p:spPr>
        <p:txBody>
          <a:bodyPr wrap="square" rtlCol="0">
            <a:spAutoFit/>
          </a:bodyPr>
          <a:lstStyle/>
          <a:p>
            <a:r>
              <a:rPr lang="en-US" sz="800" dirty="0" smtClean="0">
                <a:solidFill>
                  <a:srgbClr val="FF0000"/>
                </a:solidFill>
              </a:rPr>
              <a:t>6. Locate Data Encrypt Code (public key) from blockchain</a:t>
            </a:r>
            <a:endParaRPr lang="en-US" sz="800" dirty="0">
              <a:solidFill>
                <a:srgbClr val="FF0000"/>
              </a:solidFill>
            </a:endParaRPr>
          </a:p>
        </p:txBody>
      </p:sp>
    </p:spTree>
    <p:extLst>
      <p:ext uri="{BB962C8B-B14F-4D97-AF65-F5344CB8AC3E}">
        <p14:creationId xmlns:p14="http://schemas.microsoft.com/office/powerpoint/2010/main" val="1758022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US" dirty="0">
                <a:solidFill>
                  <a:schemeClr val="accent5"/>
                </a:solidFill>
                <a:latin typeface="Oswald"/>
                <a:ea typeface="Oswald"/>
                <a:cs typeface="Oswald"/>
                <a:sym typeface="Oswald"/>
              </a:rPr>
              <a:t>Task Management: Approve An AI Player</a:t>
            </a:r>
            <a:endParaRPr dirty="0">
              <a:solidFill>
                <a:srgbClr val="2A0048"/>
              </a:solidFill>
              <a:latin typeface="Oswald"/>
              <a:ea typeface="Oswald"/>
              <a:cs typeface="Oswald"/>
              <a:sym typeface="Oswald"/>
            </a:endParaRPr>
          </a:p>
        </p:txBody>
      </p:sp>
      <p:cxnSp>
        <p:nvCxnSpPr>
          <p:cNvPr id="68" name="Google Shape;68;p15"/>
          <p:cNvCxnSpPr/>
          <p:nvPr/>
        </p:nvCxnSpPr>
        <p:spPr>
          <a:xfrm>
            <a:off x="419000" y="1065675"/>
            <a:ext cx="8343600" cy="0"/>
          </a:xfrm>
          <a:prstGeom prst="straightConnector1">
            <a:avLst/>
          </a:prstGeom>
          <a:noFill/>
          <a:ln w="28575" cap="flat" cmpd="sng">
            <a:solidFill>
              <a:srgbClr val="00A3E6"/>
            </a:solidFill>
            <a:prstDash val="solid"/>
            <a:round/>
            <a:headEnd type="none" w="med" len="med"/>
            <a:tailEnd type="none" w="med" len="med"/>
          </a:ln>
        </p:spPr>
      </p:cxn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pic>
        <p:nvPicPr>
          <p:cNvPr id="7" name="Picture 6"/>
          <p:cNvPicPr>
            <a:picLocks noChangeAspect="1"/>
          </p:cNvPicPr>
          <p:nvPr/>
        </p:nvPicPr>
        <p:blipFill>
          <a:blip r:embed="rId4"/>
          <a:stretch>
            <a:fillRect/>
          </a:stretch>
        </p:blipFill>
        <p:spPr>
          <a:xfrm>
            <a:off x="983565" y="1281615"/>
            <a:ext cx="6674845" cy="3555080"/>
          </a:xfrm>
          <a:prstGeom prst="rect">
            <a:avLst/>
          </a:prstGeom>
        </p:spPr>
      </p:pic>
      <p:sp>
        <p:nvSpPr>
          <p:cNvPr id="8" name="Oval 7"/>
          <p:cNvSpPr/>
          <p:nvPr/>
        </p:nvSpPr>
        <p:spPr>
          <a:xfrm>
            <a:off x="5758097" y="1779656"/>
            <a:ext cx="738229" cy="289460"/>
          </a:xfrm>
          <a:prstGeom prst="ellipse">
            <a:avLst/>
          </a:prstGeom>
          <a:solidFill>
            <a:srgbClr val="92D050">
              <a:alpha val="24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36197" y="3791406"/>
            <a:ext cx="4064186" cy="56564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1400" dirty="0" smtClean="0">
              <a:solidFill>
                <a:srgbClr val="FF0000"/>
              </a:solidFill>
            </a:endParaRPr>
          </a:p>
          <a:p>
            <a:pPr algn="ctr"/>
            <a:endParaRPr lang="en-US" sz="1400" dirty="0">
              <a:solidFill>
                <a:srgbClr val="FF0000"/>
              </a:solidFill>
            </a:endParaRPr>
          </a:p>
          <a:p>
            <a:pPr algn="ctr"/>
            <a:endParaRPr lang="en-US" sz="2800" dirty="0" smtClean="0">
              <a:solidFill>
                <a:srgbClr val="FF0000"/>
              </a:solidFill>
            </a:endParaRPr>
          </a:p>
        </p:txBody>
      </p:sp>
      <p:sp>
        <p:nvSpPr>
          <p:cNvPr id="10" name="TextBox 9"/>
          <p:cNvSpPr txBox="1"/>
          <p:nvPr/>
        </p:nvSpPr>
        <p:spPr>
          <a:xfrm>
            <a:off x="2420371" y="3920071"/>
            <a:ext cx="2680011" cy="338554"/>
          </a:xfrm>
          <a:prstGeom prst="rect">
            <a:avLst/>
          </a:prstGeom>
          <a:noFill/>
        </p:spPr>
        <p:txBody>
          <a:bodyPr wrap="square" rtlCol="0">
            <a:spAutoFit/>
          </a:bodyPr>
          <a:lstStyle/>
          <a:p>
            <a:r>
              <a:rPr lang="en-US" sz="800" dirty="0" smtClean="0">
                <a:solidFill>
                  <a:srgbClr val="FF0000"/>
                </a:solidFill>
              </a:rPr>
              <a:t>7. Choose the drug structure, click “Encrypt Data” and you will get a downloadable </a:t>
            </a:r>
            <a:r>
              <a:rPr lang="en-US" sz="800" dirty="0">
                <a:solidFill>
                  <a:srgbClr val="FF0000"/>
                </a:solidFill>
              </a:rPr>
              <a:t>file encrypted </a:t>
            </a:r>
            <a:r>
              <a:rPr lang="en-US" sz="800" dirty="0" smtClean="0">
                <a:solidFill>
                  <a:srgbClr val="FF0000"/>
                </a:solidFill>
              </a:rPr>
              <a:t>with ECIES </a:t>
            </a:r>
            <a:endParaRPr lang="en-US" sz="800" dirty="0">
              <a:solidFill>
                <a:srgbClr val="FF0000"/>
              </a:solidFill>
            </a:endParaRPr>
          </a:p>
        </p:txBody>
      </p:sp>
      <p:sp>
        <p:nvSpPr>
          <p:cNvPr id="11" name="Rectangle 10"/>
          <p:cNvSpPr/>
          <p:nvPr/>
        </p:nvSpPr>
        <p:spPr>
          <a:xfrm>
            <a:off x="1027239" y="4394098"/>
            <a:ext cx="4073143" cy="51314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1400" dirty="0" smtClean="0">
              <a:solidFill>
                <a:srgbClr val="FF0000"/>
              </a:solidFill>
            </a:endParaRPr>
          </a:p>
          <a:p>
            <a:pPr algn="ctr"/>
            <a:endParaRPr lang="en-US" sz="1400" dirty="0">
              <a:solidFill>
                <a:srgbClr val="FF0000"/>
              </a:solidFill>
            </a:endParaRPr>
          </a:p>
          <a:p>
            <a:pPr algn="ctr"/>
            <a:endParaRPr lang="en-US" sz="2800" dirty="0" smtClean="0">
              <a:solidFill>
                <a:srgbClr val="FF0000"/>
              </a:solidFill>
            </a:endParaRPr>
          </a:p>
        </p:txBody>
      </p:sp>
      <p:sp>
        <p:nvSpPr>
          <p:cNvPr id="12" name="TextBox 11"/>
          <p:cNvSpPr txBox="1"/>
          <p:nvPr/>
        </p:nvSpPr>
        <p:spPr>
          <a:xfrm>
            <a:off x="2420371" y="4568687"/>
            <a:ext cx="2756461" cy="338554"/>
          </a:xfrm>
          <a:prstGeom prst="rect">
            <a:avLst/>
          </a:prstGeom>
          <a:noFill/>
        </p:spPr>
        <p:txBody>
          <a:bodyPr wrap="square" rtlCol="0">
            <a:spAutoFit/>
          </a:bodyPr>
          <a:lstStyle/>
          <a:p>
            <a:r>
              <a:rPr lang="en-US" sz="800" dirty="0" smtClean="0">
                <a:solidFill>
                  <a:srgbClr val="FF0000"/>
                </a:solidFill>
              </a:rPr>
              <a:t>8. Upload the encrypted input file to cloud, put the URL here, and approve the AI Player with player ID “0”</a:t>
            </a:r>
            <a:endParaRPr lang="en-US" sz="800" dirty="0">
              <a:solidFill>
                <a:srgbClr val="FF0000"/>
              </a:solidFill>
            </a:endParaRPr>
          </a:p>
        </p:txBody>
      </p:sp>
      <p:sp>
        <p:nvSpPr>
          <p:cNvPr id="13" name="Rectangle 12"/>
          <p:cNvSpPr/>
          <p:nvPr/>
        </p:nvSpPr>
        <p:spPr>
          <a:xfrm>
            <a:off x="6702191" y="4258625"/>
            <a:ext cx="1159586" cy="36494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800" dirty="0" smtClean="0">
                <a:solidFill>
                  <a:srgbClr val="FF0000"/>
                </a:solidFill>
              </a:rPr>
              <a:t>9.</a:t>
            </a:r>
            <a:endParaRPr lang="en-US" sz="800" dirty="0">
              <a:solidFill>
                <a:srgbClr val="FF0000"/>
              </a:solidFill>
            </a:endParaRPr>
          </a:p>
        </p:txBody>
      </p:sp>
    </p:spTree>
    <p:extLst>
      <p:ext uri="{BB962C8B-B14F-4D97-AF65-F5344CB8AC3E}">
        <p14:creationId xmlns:p14="http://schemas.microsoft.com/office/powerpoint/2010/main" val="1742510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it-IT" dirty="0">
                <a:solidFill>
                  <a:schemeClr val="accent5"/>
                </a:solidFill>
                <a:latin typeface="Oswald"/>
                <a:ea typeface="Oswald"/>
                <a:cs typeface="Oswald"/>
                <a:sym typeface="Oswald"/>
              </a:rPr>
              <a:t>Task Management: Do AI Computation</a:t>
            </a:r>
            <a:endParaRPr dirty="0">
              <a:solidFill>
                <a:srgbClr val="2A0048"/>
              </a:solidFill>
              <a:latin typeface="Oswald"/>
              <a:ea typeface="Oswald"/>
              <a:cs typeface="Oswald"/>
              <a:sym typeface="Oswald"/>
            </a:endParaRPr>
          </a:p>
        </p:txBody>
      </p:sp>
      <p:cxnSp>
        <p:nvCxnSpPr>
          <p:cNvPr id="68" name="Google Shape;68;p15"/>
          <p:cNvCxnSpPr/>
          <p:nvPr/>
        </p:nvCxnSpPr>
        <p:spPr>
          <a:xfrm>
            <a:off x="419000" y="1065675"/>
            <a:ext cx="8343600" cy="0"/>
          </a:xfrm>
          <a:prstGeom prst="straightConnector1">
            <a:avLst/>
          </a:prstGeom>
          <a:noFill/>
          <a:ln w="28575" cap="flat" cmpd="sng">
            <a:solidFill>
              <a:srgbClr val="00A3E6"/>
            </a:solidFill>
            <a:prstDash val="solid"/>
            <a:round/>
            <a:headEnd type="none" w="med" len="med"/>
            <a:tailEnd type="none" w="med" len="med"/>
          </a:ln>
        </p:spPr>
      </p:cxn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sp>
        <p:nvSpPr>
          <p:cNvPr id="7" name="Content Placeholder 2"/>
          <p:cNvSpPr txBox="1">
            <a:spLocks/>
          </p:cNvSpPr>
          <p:nvPr/>
        </p:nvSpPr>
        <p:spPr>
          <a:xfrm>
            <a:off x="318245" y="1215564"/>
            <a:ext cx="3511235" cy="435133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smtClean="0">
                <a:solidFill>
                  <a:schemeClr val="tx1"/>
                </a:solidFill>
                <a:latin typeface="Open Sans" panose="020B0604020202020204" charset="0"/>
                <a:ea typeface="Open Sans" panose="020B0604020202020204" charset="0"/>
                <a:cs typeface="Open Sans" panose="020B0604020202020204" charset="0"/>
              </a:rPr>
              <a:t>Please </a:t>
            </a:r>
            <a:r>
              <a:rPr lang="en-US" dirty="0" smtClean="0">
                <a:solidFill>
                  <a:srgbClr val="FF0000"/>
                </a:solidFill>
                <a:latin typeface="Open Sans" panose="020B0604020202020204" charset="0"/>
                <a:ea typeface="Open Sans" panose="020B0604020202020204" charset="0"/>
                <a:cs typeface="Open Sans" panose="020B0604020202020204" charset="0"/>
              </a:rPr>
              <a:t>SWITCH </a:t>
            </a:r>
            <a:r>
              <a:rPr lang="en-US" dirty="0" smtClean="0">
                <a:solidFill>
                  <a:schemeClr val="tx1"/>
                </a:solidFill>
                <a:latin typeface="Open Sans" panose="020B0604020202020204" charset="0"/>
                <a:ea typeface="Open Sans" panose="020B0604020202020204" charset="0"/>
                <a:cs typeface="Open Sans" panose="020B0604020202020204" charset="0"/>
              </a:rPr>
              <a:t>to</a:t>
            </a:r>
            <a:r>
              <a:rPr lang="en-US" dirty="0">
                <a:solidFill>
                  <a:schemeClr val="tx1"/>
                </a:solidFill>
                <a:latin typeface="Open Sans" panose="020B0604020202020204" charset="0"/>
                <a:ea typeface="Open Sans" panose="020B0604020202020204" charset="0"/>
                <a:cs typeface="Open Sans" panose="020B0604020202020204" charset="0"/>
              </a:rPr>
              <a:t> </a:t>
            </a:r>
            <a:r>
              <a:rPr lang="en-US" dirty="0" smtClean="0">
                <a:solidFill>
                  <a:srgbClr val="0070C0"/>
                </a:solidFill>
                <a:latin typeface="Open Sans" panose="020B0604020202020204" charset="0"/>
                <a:ea typeface="Open Sans" panose="020B0604020202020204" charset="0"/>
                <a:cs typeface="Open Sans" panose="020B0604020202020204" charset="0"/>
              </a:rPr>
              <a:t>AI Player </a:t>
            </a:r>
            <a:r>
              <a:rPr lang="en-US" dirty="0" smtClean="0">
                <a:solidFill>
                  <a:schemeClr val="tx1"/>
                </a:solidFill>
                <a:latin typeface="Open Sans" panose="020B0604020202020204" charset="0"/>
                <a:ea typeface="Open Sans" panose="020B0604020202020204" charset="0"/>
                <a:cs typeface="Open Sans" panose="020B0604020202020204" charset="0"/>
              </a:rPr>
              <a:t>for this operation</a:t>
            </a:r>
          </a:p>
          <a:p>
            <a:pPr marL="0" indent="0">
              <a:buFont typeface="Arial"/>
              <a:buNone/>
            </a:pPr>
            <a:endParaRPr lang="en-US" dirty="0" smtClean="0">
              <a:solidFill>
                <a:schemeClr val="tx1"/>
              </a:solidFill>
              <a:latin typeface="Open Sans" panose="020B0604020202020204" charset="0"/>
              <a:ea typeface="Open Sans" panose="020B0604020202020204" charset="0"/>
              <a:cs typeface="Open Sans" panose="020B0604020202020204" charset="0"/>
            </a:endParaRPr>
          </a:p>
          <a:p>
            <a:r>
              <a:rPr lang="en-US" dirty="0" smtClean="0">
                <a:solidFill>
                  <a:schemeClr val="tx1"/>
                </a:solidFill>
                <a:latin typeface="Open Sans" panose="020B0604020202020204" charset="0"/>
                <a:ea typeface="Open Sans" panose="020B0604020202020204" charset="0"/>
                <a:cs typeface="Open Sans" panose="020B0604020202020204" charset="0"/>
              </a:rPr>
              <a:t>Decrypt input data with Data Access Code</a:t>
            </a:r>
          </a:p>
          <a:p>
            <a:endParaRPr lang="en-US" dirty="0"/>
          </a:p>
        </p:txBody>
      </p:sp>
      <p:pic>
        <p:nvPicPr>
          <p:cNvPr id="8" name="Picture 7"/>
          <p:cNvPicPr>
            <a:picLocks noChangeAspect="1"/>
          </p:cNvPicPr>
          <p:nvPr/>
        </p:nvPicPr>
        <p:blipFill rotWithShape="1">
          <a:blip r:embed="rId4"/>
          <a:srcRect b="63037"/>
          <a:stretch/>
        </p:blipFill>
        <p:spPr>
          <a:xfrm>
            <a:off x="370874" y="3215916"/>
            <a:ext cx="3527288" cy="1124937"/>
          </a:xfrm>
          <a:prstGeom prst="rect">
            <a:avLst/>
          </a:prstGeom>
        </p:spPr>
      </p:pic>
      <p:pic>
        <p:nvPicPr>
          <p:cNvPr id="9" name="Picture 8"/>
          <p:cNvPicPr>
            <a:picLocks noChangeAspect="1"/>
          </p:cNvPicPr>
          <p:nvPr/>
        </p:nvPicPr>
        <p:blipFill>
          <a:blip r:embed="rId5"/>
          <a:stretch>
            <a:fillRect/>
          </a:stretch>
        </p:blipFill>
        <p:spPr>
          <a:xfrm>
            <a:off x="4047043" y="1113626"/>
            <a:ext cx="4715557" cy="3295440"/>
          </a:xfrm>
          <a:prstGeom prst="rect">
            <a:avLst/>
          </a:prstGeom>
        </p:spPr>
      </p:pic>
      <p:sp>
        <p:nvSpPr>
          <p:cNvPr id="10" name="Right Arrow 9"/>
          <p:cNvSpPr/>
          <p:nvPr/>
        </p:nvSpPr>
        <p:spPr>
          <a:xfrm rot="19022398">
            <a:off x="3734113" y="2975712"/>
            <a:ext cx="259417" cy="17531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543840" y="3215916"/>
            <a:ext cx="2382880" cy="61356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smtClean="0">
              <a:solidFill>
                <a:srgbClr val="FF0000"/>
              </a:solidFill>
            </a:endParaRPr>
          </a:p>
          <a:p>
            <a:pPr algn="ctr"/>
            <a:endParaRPr lang="en-US" sz="800" dirty="0" smtClean="0">
              <a:solidFill>
                <a:srgbClr val="FF0000"/>
              </a:solidFill>
            </a:endParaRPr>
          </a:p>
          <a:p>
            <a:pPr algn="ctr"/>
            <a:r>
              <a:rPr lang="en-US" sz="800" dirty="0" smtClean="0">
                <a:solidFill>
                  <a:srgbClr val="FF0000"/>
                </a:solidFill>
              </a:rPr>
              <a:t>1. Wait until your transaction is confirmed in the Ethereum network, and then REFRESH page.</a:t>
            </a:r>
            <a:endParaRPr lang="en-US" sz="800" dirty="0">
              <a:solidFill>
                <a:srgbClr val="FF0000"/>
              </a:solidFill>
            </a:endParaRPr>
          </a:p>
        </p:txBody>
      </p:sp>
      <p:sp>
        <p:nvSpPr>
          <p:cNvPr id="12" name="Rectangle 11"/>
          <p:cNvSpPr/>
          <p:nvPr/>
        </p:nvSpPr>
        <p:spPr>
          <a:xfrm>
            <a:off x="446501" y="4205900"/>
            <a:ext cx="3001406" cy="28484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1400" dirty="0" smtClean="0">
              <a:solidFill>
                <a:srgbClr val="FF0000"/>
              </a:solidFill>
            </a:endParaRPr>
          </a:p>
          <a:p>
            <a:pPr algn="ctr"/>
            <a:endParaRPr lang="en-US" sz="1400" dirty="0">
              <a:solidFill>
                <a:srgbClr val="FF0000"/>
              </a:solidFill>
            </a:endParaRPr>
          </a:p>
          <a:p>
            <a:pPr algn="ctr"/>
            <a:endParaRPr lang="en-US" sz="2800" dirty="0" smtClean="0">
              <a:solidFill>
                <a:srgbClr val="FF0000"/>
              </a:solidFill>
            </a:endParaRPr>
          </a:p>
        </p:txBody>
      </p:sp>
      <p:sp>
        <p:nvSpPr>
          <p:cNvPr id="13" name="TextBox 12"/>
          <p:cNvSpPr txBox="1"/>
          <p:nvPr/>
        </p:nvSpPr>
        <p:spPr>
          <a:xfrm>
            <a:off x="419000" y="4239789"/>
            <a:ext cx="3114847" cy="215444"/>
          </a:xfrm>
          <a:prstGeom prst="rect">
            <a:avLst/>
          </a:prstGeom>
          <a:noFill/>
        </p:spPr>
        <p:txBody>
          <a:bodyPr wrap="square" rtlCol="0">
            <a:spAutoFit/>
          </a:bodyPr>
          <a:lstStyle/>
          <a:p>
            <a:r>
              <a:rPr lang="en-US" sz="800" dirty="0" smtClean="0">
                <a:solidFill>
                  <a:srgbClr val="FF0000"/>
                </a:solidFill>
              </a:rPr>
              <a:t>2. New data request with ID 1 is going to be used for AI Results</a:t>
            </a:r>
            <a:endParaRPr lang="en-US" sz="800" dirty="0">
              <a:solidFill>
                <a:srgbClr val="FF0000"/>
              </a:solidFill>
            </a:endParaRPr>
          </a:p>
        </p:txBody>
      </p:sp>
      <p:sp>
        <p:nvSpPr>
          <p:cNvPr id="14" name="Rectangle 13"/>
          <p:cNvSpPr/>
          <p:nvPr/>
        </p:nvSpPr>
        <p:spPr>
          <a:xfrm>
            <a:off x="4799641" y="1113626"/>
            <a:ext cx="3001406" cy="32911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1400" dirty="0" smtClean="0">
              <a:solidFill>
                <a:srgbClr val="FF0000"/>
              </a:solidFill>
            </a:endParaRPr>
          </a:p>
          <a:p>
            <a:pPr algn="ctr"/>
            <a:endParaRPr lang="en-US" sz="1400" dirty="0">
              <a:solidFill>
                <a:srgbClr val="FF0000"/>
              </a:solidFill>
            </a:endParaRPr>
          </a:p>
          <a:p>
            <a:pPr algn="ctr"/>
            <a:endParaRPr lang="en-US" sz="2800" dirty="0" smtClean="0">
              <a:solidFill>
                <a:srgbClr val="FF0000"/>
              </a:solidFill>
            </a:endParaRPr>
          </a:p>
        </p:txBody>
      </p:sp>
      <p:sp>
        <p:nvSpPr>
          <p:cNvPr id="15" name="TextBox 14"/>
          <p:cNvSpPr txBox="1"/>
          <p:nvPr/>
        </p:nvSpPr>
        <p:spPr>
          <a:xfrm>
            <a:off x="4768702" y="1089121"/>
            <a:ext cx="3114847" cy="215444"/>
          </a:xfrm>
          <a:prstGeom prst="rect">
            <a:avLst/>
          </a:prstGeom>
          <a:noFill/>
        </p:spPr>
        <p:txBody>
          <a:bodyPr wrap="square" rtlCol="0">
            <a:spAutoFit/>
          </a:bodyPr>
          <a:lstStyle/>
          <a:p>
            <a:r>
              <a:rPr lang="en-US" sz="800" dirty="0" smtClean="0">
                <a:solidFill>
                  <a:srgbClr val="FF0000"/>
                </a:solidFill>
              </a:rPr>
              <a:t>3. Put the data access code generated in “Apply A Task” here</a:t>
            </a:r>
            <a:endParaRPr lang="en-US" sz="800" dirty="0">
              <a:solidFill>
                <a:srgbClr val="FF0000"/>
              </a:solidFill>
            </a:endParaRPr>
          </a:p>
        </p:txBody>
      </p:sp>
      <p:sp>
        <p:nvSpPr>
          <p:cNvPr id="16" name="Rectangle 15"/>
          <p:cNvSpPr/>
          <p:nvPr/>
        </p:nvSpPr>
        <p:spPr>
          <a:xfrm>
            <a:off x="4799641" y="1558222"/>
            <a:ext cx="3001406" cy="32911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1400" dirty="0" smtClean="0">
              <a:solidFill>
                <a:srgbClr val="FF0000"/>
              </a:solidFill>
            </a:endParaRPr>
          </a:p>
          <a:p>
            <a:pPr algn="ctr"/>
            <a:endParaRPr lang="en-US" sz="1400" dirty="0">
              <a:solidFill>
                <a:srgbClr val="FF0000"/>
              </a:solidFill>
            </a:endParaRPr>
          </a:p>
          <a:p>
            <a:pPr algn="ctr"/>
            <a:endParaRPr lang="en-US" sz="2800" dirty="0" smtClean="0">
              <a:solidFill>
                <a:srgbClr val="FF0000"/>
              </a:solidFill>
            </a:endParaRPr>
          </a:p>
        </p:txBody>
      </p:sp>
      <p:sp>
        <p:nvSpPr>
          <p:cNvPr id="17" name="TextBox 16"/>
          <p:cNvSpPr txBox="1"/>
          <p:nvPr/>
        </p:nvSpPr>
        <p:spPr>
          <a:xfrm>
            <a:off x="4768702" y="1696398"/>
            <a:ext cx="1198962" cy="215444"/>
          </a:xfrm>
          <a:prstGeom prst="rect">
            <a:avLst/>
          </a:prstGeom>
          <a:noFill/>
        </p:spPr>
        <p:txBody>
          <a:bodyPr wrap="square" rtlCol="0">
            <a:spAutoFit/>
          </a:bodyPr>
          <a:lstStyle/>
          <a:p>
            <a:r>
              <a:rPr lang="en-US" sz="800" dirty="0" smtClean="0">
                <a:solidFill>
                  <a:srgbClr val="FF0000"/>
                </a:solidFill>
              </a:rPr>
              <a:t>4. You AI Player ID</a:t>
            </a:r>
            <a:endParaRPr lang="en-US" sz="800" dirty="0">
              <a:solidFill>
                <a:srgbClr val="FF0000"/>
              </a:solidFill>
            </a:endParaRPr>
          </a:p>
        </p:txBody>
      </p:sp>
      <p:sp>
        <p:nvSpPr>
          <p:cNvPr id="18" name="Rectangle 17"/>
          <p:cNvSpPr/>
          <p:nvPr/>
        </p:nvSpPr>
        <p:spPr>
          <a:xfrm>
            <a:off x="4081249" y="3296977"/>
            <a:ext cx="3802300" cy="69025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1400" dirty="0" smtClean="0">
              <a:solidFill>
                <a:srgbClr val="FF0000"/>
              </a:solidFill>
            </a:endParaRPr>
          </a:p>
          <a:p>
            <a:pPr algn="ctr"/>
            <a:endParaRPr lang="en-US" sz="1400" dirty="0">
              <a:solidFill>
                <a:srgbClr val="FF0000"/>
              </a:solidFill>
            </a:endParaRPr>
          </a:p>
          <a:p>
            <a:pPr algn="ctr"/>
            <a:endParaRPr lang="en-US" sz="2800" dirty="0" smtClean="0">
              <a:solidFill>
                <a:srgbClr val="FF0000"/>
              </a:solidFill>
            </a:endParaRPr>
          </a:p>
        </p:txBody>
      </p:sp>
      <p:sp>
        <p:nvSpPr>
          <p:cNvPr id="19" name="TextBox 18"/>
          <p:cNvSpPr txBox="1"/>
          <p:nvPr/>
        </p:nvSpPr>
        <p:spPr>
          <a:xfrm>
            <a:off x="5304967" y="3287538"/>
            <a:ext cx="2635875" cy="338554"/>
          </a:xfrm>
          <a:prstGeom prst="rect">
            <a:avLst/>
          </a:prstGeom>
          <a:noFill/>
        </p:spPr>
        <p:txBody>
          <a:bodyPr wrap="square" rtlCol="0">
            <a:spAutoFit/>
          </a:bodyPr>
          <a:lstStyle/>
          <a:p>
            <a:r>
              <a:rPr lang="en-US" sz="800" dirty="0" smtClean="0">
                <a:solidFill>
                  <a:srgbClr val="FF0000"/>
                </a:solidFill>
              </a:rPr>
              <a:t>5. Click “Locate Input Data” to retrieve data URL and hash from blockchain, download the encrypted file</a:t>
            </a:r>
            <a:endParaRPr lang="en-US" sz="800" dirty="0">
              <a:solidFill>
                <a:srgbClr val="FF0000"/>
              </a:solidFill>
            </a:endParaRPr>
          </a:p>
        </p:txBody>
      </p:sp>
      <p:sp>
        <p:nvSpPr>
          <p:cNvPr id="20" name="Rectangle 19"/>
          <p:cNvSpPr/>
          <p:nvPr/>
        </p:nvSpPr>
        <p:spPr>
          <a:xfrm>
            <a:off x="4080266" y="4017992"/>
            <a:ext cx="3802300" cy="52924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1400" dirty="0" smtClean="0">
              <a:solidFill>
                <a:srgbClr val="FF0000"/>
              </a:solidFill>
            </a:endParaRPr>
          </a:p>
          <a:p>
            <a:pPr algn="ctr"/>
            <a:endParaRPr lang="en-US" sz="1400" dirty="0">
              <a:solidFill>
                <a:srgbClr val="FF0000"/>
              </a:solidFill>
            </a:endParaRPr>
          </a:p>
          <a:p>
            <a:pPr algn="ctr"/>
            <a:endParaRPr lang="en-US" sz="2800" dirty="0" smtClean="0">
              <a:solidFill>
                <a:srgbClr val="FF0000"/>
              </a:solidFill>
            </a:endParaRPr>
          </a:p>
        </p:txBody>
      </p:sp>
      <p:sp>
        <p:nvSpPr>
          <p:cNvPr id="21" name="TextBox 20"/>
          <p:cNvSpPr txBox="1"/>
          <p:nvPr/>
        </p:nvSpPr>
        <p:spPr>
          <a:xfrm>
            <a:off x="5060139" y="4112152"/>
            <a:ext cx="2880704" cy="461665"/>
          </a:xfrm>
          <a:prstGeom prst="rect">
            <a:avLst/>
          </a:prstGeom>
          <a:noFill/>
        </p:spPr>
        <p:txBody>
          <a:bodyPr wrap="square" rtlCol="0">
            <a:spAutoFit/>
          </a:bodyPr>
          <a:lstStyle/>
          <a:p>
            <a:r>
              <a:rPr lang="en-US" sz="800" dirty="0" smtClean="0">
                <a:solidFill>
                  <a:srgbClr val="FF0000"/>
                </a:solidFill>
              </a:rPr>
              <a:t>6. Choose the encrypted file, then click “Decrypt Data”. </a:t>
            </a:r>
            <a:r>
              <a:rPr lang="en-US" sz="800" dirty="0">
                <a:solidFill>
                  <a:srgbClr val="FF0000"/>
                </a:solidFill>
              </a:rPr>
              <a:t>D</a:t>
            </a:r>
            <a:r>
              <a:rPr lang="en-US" sz="800" dirty="0" smtClean="0">
                <a:solidFill>
                  <a:srgbClr val="FF0000"/>
                </a:solidFill>
              </a:rPr>
              <a:t>ata access code in step 3 above will be used to decrypt the data, and you will obtain the decrypted data input</a:t>
            </a:r>
            <a:endParaRPr lang="en-US" sz="800" dirty="0">
              <a:solidFill>
                <a:srgbClr val="FF0000"/>
              </a:solidFill>
            </a:endParaRPr>
          </a:p>
        </p:txBody>
      </p:sp>
    </p:spTree>
    <p:extLst>
      <p:ext uri="{BB962C8B-B14F-4D97-AF65-F5344CB8AC3E}">
        <p14:creationId xmlns:p14="http://schemas.microsoft.com/office/powerpoint/2010/main" val="2792994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it-IT" dirty="0">
                <a:solidFill>
                  <a:schemeClr val="accent5"/>
                </a:solidFill>
                <a:latin typeface="Oswald"/>
                <a:ea typeface="Oswald"/>
                <a:cs typeface="Oswald"/>
                <a:sym typeface="Oswald"/>
              </a:rPr>
              <a:t>Task Management: Do AI Computation</a:t>
            </a:r>
            <a:endParaRPr dirty="0">
              <a:solidFill>
                <a:srgbClr val="2A0048"/>
              </a:solidFill>
              <a:latin typeface="Oswald"/>
              <a:ea typeface="Oswald"/>
              <a:cs typeface="Oswald"/>
              <a:sym typeface="Oswald"/>
            </a:endParaRPr>
          </a:p>
        </p:txBody>
      </p:sp>
      <p:cxnSp>
        <p:nvCxnSpPr>
          <p:cNvPr id="68" name="Google Shape;68;p15"/>
          <p:cNvCxnSpPr/>
          <p:nvPr/>
        </p:nvCxnSpPr>
        <p:spPr>
          <a:xfrm>
            <a:off x="419000" y="1065675"/>
            <a:ext cx="8343600" cy="0"/>
          </a:xfrm>
          <a:prstGeom prst="straightConnector1">
            <a:avLst/>
          </a:prstGeom>
          <a:noFill/>
          <a:ln w="28575" cap="flat" cmpd="sng">
            <a:solidFill>
              <a:srgbClr val="00A3E6"/>
            </a:solidFill>
            <a:prstDash val="solid"/>
            <a:round/>
            <a:headEnd type="none" w="med" len="med"/>
            <a:tailEnd type="none" w="med" len="med"/>
          </a:ln>
        </p:spPr>
      </p:cxn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sp>
        <p:nvSpPr>
          <p:cNvPr id="7" name="Content Placeholder 2"/>
          <p:cNvSpPr txBox="1">
            <a:spLocks/>
          </p:cNvSpPr>
          <p:nvPr/>
        </p:nvSpPr>
        <p:spPr>
          <a:xfrm>
            <a:off x="181620" y="1065675"/>
            <a:ext cx="2905340" cy="359570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600" dirty="0" smtClean="0">
                <a:solidFill>
                  <a:srgbClr val="FF0000"/>
                </a:solidFill>
                <a:latin typeface="Open Sans" panose="020B0604020202020204" charset="0"/>
                <a:ea typeface="Open Sans" panose="020B0604020202020204" charset="0"/>
                <a:cs typeface="Open Sans" panose="020B0604020202020204" charset="0"/>
              </a:rPr>
              <a:t>Off-Chain </a:t>
            </a:r>
            <a:r>
              <a:rPr lang="en-US" sz="1600" dirty="0">
                <a:solidFill>
                  <a:srgbClr val="FF0000"/>
                </a:solidFill>
                <a:latin typeface="Open Sans" panose="020B0604020202020204" charset="0"/>
                <a:ea typeface="Open Sans" panose="020B0604020202020204" charset="0"/>
                <a:cs typeface="Open Sans" panose="020B0604020202020204" charset="0"/>
              </a:rPr>
              <a:t>O</a:t>
            </a:r>
            <a:r>
              <a:rPr lang="en-US" sz="1600" dirty="0" smtClean="0">
                <a:solidFill>
                  <a:srgbClr val="FF0000"/>
                </a:solidFill>
                <a:latin typeface="Open Sans" panose="020B0604020202020204" charset="0"/>
                <a:ea typeface="Open Sans" panose="020B0604020202020204" charset="0"/>
                <a:cs typeface="Open Sans" panose="020B0604020202020204" charset="0"/>
              </a:rPr>
              <a:t>peration:      </a:t>
            </a:r>
            <a:r>
              <a:rPr lang="en-US" sz="1600" dirty="0" smtClean="0">
                <a:solidFill>
                  <a:schemeClr val="tx1"/>
                </a:solidFill>
                <a:latin typeface="Open Sans" panose="020B0604020202020204" charset="0"/>
                <a:ea typeface="Open Sans" panose="020B0604020202020204" charset="0"/>
                <a:cs typeface="Open Sans" panose="020B0604020202020204" charset="0"/>
              </a:rPr>
              <a:t>Do AI computation with decrypted data input, and obtain a result file</a:t>
            </a:r>
          </a:p>
          <a:p>
            <a:endParaRPr lang="en-US" sz="1600" dirty="0" smtClean="0">
              <a:solidFill>
                <a:schemeClr val="tx1"/>
              </a:solidFill>
              <a:latin typeface="Open Sans" panose="020B0604020202020204" charset="0"/>
              <a:ea typeface="Open Sans" panose="020B0604020202020204" charset="0"/>
              <a:cs typeface="Open Sans" panose="020B0604020202020204" charset="0"/>
            </a:endParaRPr>
          </a:p>
          <a:p>
            <a:r>
              <a:rPr lang="en-US" sz="1600" dirty="0" smtClean="0">
                <a:solidFill>
                  <a:schemeClr val="tx1"/>
                </a:solidFill>
                <a:latin typeface="Open Sans" panose="020B0604020202020204" charset="0"/>
                <a:ea typeface="Open Sans" panose="020B0604020202020204" charset="0"/>
                <a:cs typeface="Open Sans" panose="020B0604020202020204" charset="0"/>
              </a:rPr>
              <a:t>Encrypt AI result with Task Owner’s Data Encrypt Code</a:t>
            </a:r>
          </a:p>
          <a:p>
            <a:endParaRPr lang="en-US" sz="1600" dirty="0" smtClean="0">
              <a:solidFill>
                <a:schemeClr val="tx1"/>
              </a:solidFill>
              <a:latin typeface="Open Sans" panose="020B0604020202020204" charset="0"/>
              <a:ea typeface="Open Sans" panose="020B0604020202020204" charset="0"/>
              <a:cs typeface="Open Sans" panose="020B0604020202020204" charset="0"/>
            </a:endParaRPr>
          </a:p>
          <a:p>
            <a:r>
              <a:rPr lang="en-US" sz="1600" dirty="0" smtClean="0">
                <a:solidFill>
                  <a:schemeClr val="tx1"/>
                </a:solidFill>
                <a:latin typeface="Open Sans" panose="020B0604020202020204" charset="0"/>
                <a:ea typeface="Open Sans" panose="020B0604020202020204" charset="0"/>
                <a:cs typeface="Open Sans" panose="020B0604020202020204" charset="0"/>
              </a:rPr>
              <a:t>Upload result and value to blockchain</a:t>
            </a:r>
            <a:endParaRPr lang="en-US" sz="1600" dirty="0">
              <a:solidFill>
                <a:schemeClr val="tx1"/>
              </a:solidFill>
              <a:latin typeface="Open Sans" panose="020B0604020202020204" charset="0"/>
              <a:ea typeface="Open Sans" panose="020B0604020202020204" charset="0"/>
              <a:cs typeface="Open Sans" panose="020B0604020202020204" charset="0"/>
            </a:endParaRPr>
          </a:p>
        </p:txBody>
      </p:sp>
      <p:pic>
        <p:nvPicPr>
          <p:cNvPr id="8" name="Picture 7"/>
          <p:cNvPicPr>
            <a:picLocks noChangeAspect="1"/>
          </p:cNvPicPr>
          <p:nvPr/>
        </p:nvPicPr>
        <p:blipFill>
          <a:blip r:embed="rId4"/>
          <a:stretch>
            <a:fillRect/>
          </a:stretch>
        </p:blipFill>
        <p:spPr>
          <a:xfrm>
            <a:off x="3215336" y="1214839"/>
            <a:ext cx="5252616" cy="3532478"/>
          </a:xfrm>
          <a:prstGeom prst="rect">
            <a:avLst/>
          </a:prstGeom>
        </p:spPr>
      </p:pic>
      <p:sp>
        <p:nvSpPr>
          <p:cNvPr id="9" name="Oval 8"/>
          <p:cNvSpPr/>
          <p:nvPr/>
        </p:nvSpPr>
        <p:spPr>
          <a:xfrm>
            <a:off x="6683940" y="1845988"/>
            <a:ext cx="665636" cy="261257"/>
          </a:xfrm>
          <a:prstGeom prst="ellipse">
            <a:avLst/>
          </a:prstGeom>
          <a:solidFill>
            <a:srgbClr val="00B0F0">
              <a:alpha val="24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85390" y="3362847"/>
            <a:ext cx="3844025" cy="45470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1400" dirty="0" smtClean="0">
              <a:solidFill>
                <a:srgbClr val="FF0000"/>
              </a:solidFill>
            </a:endParaRPr>
          </a:p>
          <a:p>
            <a:pPr algn="ctr"/>
            <a:endParaRPr lang="en-US" sz="1400" dirty="0">
              <a:solidFill>
                <a:srgbClr val="FF0000"/>
              </a:solidFill>
            </a:endParaRPr>
          </a:p>
          <a:p>
            <a:pPr algn="ctr"/>
            <a:endParaRPr lang="en-US" sz="2800" dirty="0" smtClean="0">
              <a:solidFill>
                <a:srgbClr val="FF0000"/>
              </a:solidFill>
            </a:endParaRPr>
          </a:p>
        </p:txBody>
      </p:sp>
      <p:sp>
        <p:nvSpPr>
          <p:cNvPr id="11" name="TextBox 10"/>
          <p:cNvSpPr txBox="1"/>
          <p:nvPr/>
        </p:nvSpPr>
        <p:spPr>
          <a:xfrm>
            <a:off x="3845690" y="3448971"/>
            <a:ext cx="3421383" cy="215444"/>
          </a:xfrm>
          <a:prstGeom prst="rect">
            <a:avLst/>
          </a:prstGeom>
          <a:noFill/>
        </p:spPr>
        <p:txBody>
          <a:bodyPr wrap="square" rtlCol="0">
            <a:spAutoFit/>
          </a:bodyPr>
          <a:lstStyle/>
          <a:p>
            <a:r>
              <a:rPr lang="en-US" sz="800" dirty="0" smtClean="0">
                <a:solidFill>
                  <a:srgbClr val="FF0000"/>
                </a:solidFill>
              </a:rPr>
              <a:t>8. Choose the result file, click “Encrypt Data” and get an encrypted file</a:t>
            </a:r>
            <a:endParaRPr lang="en-US" sz="800" dirty="0">
              <a:solidFill>
                <a:srgbClr val="FF0000"/>
              </a:solidFill>
            </a:endParaRPr>
          </a:p>
        </p:txBody>
      </p:sp>
      <p:sp>
        <p:nvSpPr>
          <p:cNvPr id="12" name="Rectangle 11"/>
          <p:cNvSpPr/>
          <p:nvPr/>
        </p:nvSpPr>
        <p:spPr>
          <a:xfrm>
            <a:off x="3276432" y="3867417"/>
            <a:ext cx="3852983" cy="6839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1400" dirty="0" smtClean="0">
              <a:solidFill>
                <a:srgbClr val="FF0000"/>
              </a:solidFill>
            </a:endParaRPr>
          </a:p>
          <a:p>
            <a:pPr algn="ctr"/>
            <a:endParaRPr lang="en-US" sz="1400" dirty="0">
              <a:solidFill>
                <a:srgbClr val="FF0000"/>
              </a:solidFill>
            </a:endParaRPr>
          </a:p>
          <a:p>
            <a:pPr algn="ctr"/>
            <a:endParaRPr lang="en-US" sz="2800" dirty="0" smtClean="0">
              <a:solidFill>
                <a:srgbClr val="FF0000"/>
              </a:solidFill>
            </a:endParaRPr>
          </a:p>
        </p:txBody>
      </p:sp>
      <p:sp>
        <p:nvSpPr>
          <p:cNvPr id="13" name="TextBox 12"/>
          <p:cNvSpPr txBox="1"/>
          <p:nvPr/>
        </p:nvSpPr>
        <p:spPr>
          <a:xfrm>
            <a:off x="3995796" y="4242062"/>
            <a:ext cx="2910326" cy="338554"/>
          </a:xfrm>
          <a:prstGeom prst="rect">
            <a:avLst/>
          </a:prstGeom>
          <a:noFill/>
        </p:spPr>
        <p:txBody>
          <a:bodyPr wrap="square" rtlCol="0">
            <a:spAutoFit/>
          </a:bodyPr>
          <a:lstStyle/>
          <a:p>
            <a:r>
              <a:rPr lang="en-US" sz="800" dirty="0" smtClean="0">
                <a:solidFill>
                  <a:srgbClr val="FF0000"/>
                </a:solidFill>
              </a:rPr>
              <a:t>9. Upload the encrypted result to cloud, put the URL here, as well as the result value, then click “Submit Player Result”</a:t>
            </a:r>
            <a:endParaRPr lang="en-US" sz="800" dirty="0">
              <a:solidFill>
                <a:srgbClr val="FF0000"/>
              </a:solidFill>
            </a:endParaRPr>
          </a:p>
        </p:txBody>
      </p:sp>
      <p:sp>
        <p:nvSpPr>
          <p:cNvPr id="14" name="Rectangle 13"/>
          <p:cNvSpPr/>
          <p:nvPr/>
        </p:nvSpPr>
        <p:spPr>
          <a:xfrm>
            <a:off x="3285390" y="2925143"/>
            <a:ext cx="3844025" cy="40928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1400" dirty="0" smtClean="0">
              <a:solidFill>
                <a:srgbClr val="FF0000"/>
              </a:solidFill>
            </a:endParaRPr>
          </a:p>
          <a:p>
            <a:pPr algn="ctr"/>
            <a:endParaRPr lang="en-US" sz="1400" dirty="0">
              <a:solidFill>
                <a:srgbClr val="FF0000"/>
              </a:solidFill>
            </a:endParaRPr>
          </a:p>
          <a:p>
            <a:pPr algn="ctr"/>
            <a:endParaRPr lang="en-US" sz="2800" dirty="0" smtClean="0">
              <a:solidFill>
                <a:srgbClr val="FF0000"/>
              </a:solidFill>
            </a:endParaRPr>
          </a:p>
        </p:txBody>
      </p:sp>
      <p:sp>
        <p:nvSpPr>
          <p:cNvPr id="15" name="TextBox 14"/>
          <p:cNvSpPr txBox="1"/>
          <p:nvPr/>
        </p:nvSpPr>
        <p:spPr>
          <a:xfrm>
            <a:off x="4052376" y="2907953"/>
            <a:ext cx="2853746" cy="338554"/>
          </a:xfrm>
          <a:prstGeom prst="rect">
            <a:avLst/>
          </a:prstGeom>
          <a:noFill/>
        </p:spPr>
        <p:txBody>
          <a:bodyPr wrap="square" rtlCol="0">
            <a:spAutoFit/>
          </a:bodyPr>
          <a:lstStyle/>
          <a:p>
            <a:r>
              <a:rPr lang="en-US" sz="800" dirty="0">
                <a:solidFill>
                  <a:srgbClr val="FF0000"/>
                </a:solidFill>
              </a:rPr>
              <a:t>7</a:t>
            </a:r>
            <a:r>
              <a:rPr lang="en-US" sz="800" dirty="0" smtClean="0">
                <a:solidFill>
                  <a:srgbClr val="FF0000"/>
                </a:solidFill>
              </a:rPr>
              <a:t>. Locate Data Encrypt Code (public key) from blockchain with your player ID, which is 0 in the example</a:t>
            </a:r>
            <a:endParaRPr lang="en-US" sz="800" dirty="0">
              <a:solidFill>
                <a:srgbClr val="FF0000"/>
              </a:solidFill>
            </a:endParaRPr>
          </a:p>
        </p:txBody>
      </p:sp>
      <p:sp>
        <p:nvSpPr>
          <p:cNvPr id="16" name="Rectangle 15"/>
          <p:cNvSpPr/>
          <p:nvPr/>
        </p:nvSpPr>
        <p:spPr>
          <a:xfrm>
            <a:off x="7561590" y="3896255"/>
            <a:ext cx="1034738" cy="31136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800" dirty="0" smtClean="0">
                <a:solidFill>
                  <a:srgbClr val="FF0000"/>
                </a:solidFill>
              </a:rPr>
              <a:t>10.</a:t>
            </a:r>
            <a:endParaRPr lang="en-US" sz="800" dirty="0">
              <a:solidFill>
                <a:srgbClr val="FF0000"/>
              </a:solidFill>
            </a:endParaRPr>
          </a:p>
        </p:txBody>
      </p:sp>
    </p:spTree>
    <p:extLst>
      <p:ext uri="{BB962C8B-B14F-4D97-AF65-F5344CB8AC3E}">
        <p14:creationId xmlns:p14="http://schemas.microsoft.com/office/powerpoint/2010/main" val="135360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US" dirty="0">
                <a:solidFill>
                  <a:schemeClr val="accent5"/>
                </a:solidFill>
                <a:latin typeface="Oswald"/>
                <a:ea typeface="Oswald"/>
                <a:cs typeface="Oswald"/>
                <a:sym typeface="Oswald"/>
              </a:rPr>
              <a:t>Task Management: Verify AI Result</a:t>
            </a:r>
            <a:endParaRPr dirty="0">
              <a:solidFill>
                <a:srgbClr val="2A0048"/>
              </a:solidFill>
              <a:latin typeface="Oswald"/>
              <a:ea typeface="Oswald"/>
              <a:cs typeface="Oswald"/>
              <a:sym typeface="Oswald"/>
            </a:endParaRPr>
          </a:p>
        </p:txBody>
      </p:sp>
      <p:cxnSp>
        <p:nvCxnSpPr>
          <p:cNvPr id="68" name="Google Shape;68;p15"/>
          <p:cNvCxnSpPr/>
          <p:nvPr/>
        </p:nvCxnSpPr>
        <p:spPr>
          <a:xfrm>
            <a:off x="419000" y="1065675"/>
            <a:ext cx="8343600" cy="0"/>
          </a:xfrm>
          <a:prstGeom prst="straightConnector1">
            <a:avLst/>
          </a:prstGeom>
          <a:noFill/>
          <a:ln w="28575" cap="flat" cmpd="sng">
            <a:solidFill>
              <a:srgbClr val="00A3E6"/>
            </a:solidFill>
            <a:prstDash val="solid"/>
            <a:round/>
            <a:headEnd type="none" w="med" len="med"/>
            <a:tailEnd type="none" w="med" len="med"/>
          </a:ln>
        </p:spPr>
      </p:cxn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sp>
        <p:nvSpPr>
          <p:cNvPr id="7" name="Content Placeholder 2"/>
          <p:cNvSpPr txBox="1">
            <a:spLocks/>
          </p:cNvSpPr>
          <p:nvPr/>
        </p:nvSpPr>
        <p:spPr>
          <a:xfrm>
            <a:off x="311700" y="1327174"/>
            <a:ext cx="3417339" cy="304888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398463" indent="-284163" algn="just"/>
            <a:r>
              <a:rPr lang="en-US" sz="1600" dirty="0" smtClean="0">
                <a:solidFill>
                  <a:schemeClr val="tx1"/>
                </a:solidFill>
                <a:latin typeface="Open Sans" panose="020B0604020202020204" charset="0"/>
                <a:ea typeface="Open Sans" panose="020B0604020202020204" charset="0"/>
                <a:cs typeface="Open Sans" panose="020B0604020202020204" charset="0"/>
              </a:rPr>
              <a:t>Please </a:t>
            </a:r>
            <a:r>
              <a:rPr lang="en-US" sz="1600" dirty="0" smtClean="0">
                <a:solidFill>
                  <a:srgbClr val="FF0000"/>
                </a:solidFill>
                <a:latin typeface="Open Sans" panose="020B0604020202020204" charset="0"/>
                <a:ea typeface="Open Sans" panose="020B0604020202020204" charset="0"/>
                <a:cs typeface="Open Sans" panose="020B0604020202020204" charset="0"/>
              </a:rPr>
              <a:t>SWITCH</a:t>
            </a:r>
            <a:r>
              <a:rPr lang="en-US" sz="1600" dirty="0" smtClean="0">
                <a:solidFill>
                  <a:schemeClr val="tx1"/>
                </a:solidFill>
                <a:latin typeface="Open Sans" panose="020B0604020202020204" charset="0"/>
                <a:ea typeface="Open Sans" panose="020B0604020202020204" charset="0"/>
                <a:cs typeface="Open Sans" panose="020B0604020202020204" charset="0"/>
              </a:rPr>
              <a:t> to</a:t>
            </a:r>
            <a:r>
              <a:rPr lang="en-US" sz="1600" dirty="0">
                <a:solidFill>
                  <a:schemeClr val="tx1"/>
                </a:solidFill>
                <a:latin typeface="Open Sans" panose="020B0604020202020204" charset="0"/>
                <a:ea typeface="Open Sans" panose="020B0604020202020204" charset="0"/>
                <a:cs typeface="Open Sans" panose="020B0604020202020204" charset="0"/>
              </a:rPr>
              <a:t> </a:t>
            </a:r>
            <a:r>
              <a:rPr lang="en-US" sz="1600" dirty="0" smtClean="0">
                <a:solidFill>
                  <a:srgbClr val="00B050"/>
                </a:solidFill>
                <a:latin typeface="Open Sans" panose="020B0604020202020204" charset="0"/>
                <a:ea typeface="Open Sans" panose="020B0604020202020204" charset="0"/>
                <a:cs typeface="Open Sans" panose="020B0604020202020204" charset="0"/>
              </a:rPr>
              <a:t>Task Owner </a:t>
            </a:r>
            <a:r>
              <a:rPr lang="en-US" sz="1600" dirty="0" smtClean="0">
                <a:solidFill>
                  <a:schemeClr val="tx1"/>
                </a:solidFill>
                <a:latin typeface="Open Sans" panose="020B0604020202020204" charset="0"/>
                <a:ea typeface="Open Sans" panose="020B0604020202020204" charset="0"/>
                <a:cs typeface="Open Sans" panose="020B0604020202020204" charset="0"/>
              </a:rPr>
              <a:t>for this operation</a:t>
            </a:r>
          </a:p>
          <a:p>
            <a:pPr marL="398463" indent="-284163" algn="just"/>
            <a:endParaRPr lang="en-US" sz="1600" dirty="0">
              <a:latin typeface="Open Sans" panose="020B0604020202020204" charset="0"/>
              <a:ea typeface="Open Sans" panose="020B0604020202020204" charset="0"/>
              <a:cs typeface="Open Sans" panose="020B0604020202020204" charset="0"/>
            </a:endParaRPr>
          </a:p>
          <a:p>
            <a:pPr marL="398463" indent="-284163" algn="just"/>
            <a:r>
              <a:rPr lang="en-US" sz="1600" dirty="0">
                <a:solidFill>
                  <a:schemeClr val="tx1"/>
                </a:solidFill>
                <a:latin typeface="Open Sans" panose="020B0604020202020204" charset="0"/>
                <a:ea typeface="Open Sans" panose="020B0604020202020204" charset="0"/>
                <a:cs typeface="Open Sans" panose="020B0604020202020204" charset="0"/>
              </a:rPr>
              <a:t>Decrypt </a:t>
            </a:r>
            <a:r>
              <a:rPr lang="en-US" sz="1600" dirty="0" smtClean="0">
                <a:solidFill>
                  <a:schemeClr val="tx1"/>
                </a:solidFill>
                <a:latin typeface="Open Sans" panose="020B0604020202020204" charset="0"/>
                <a:ea typeface="Open Sans" panose="020B0604020202020204" charset="0"/>
                <a:cs typeface="Open Sans" panose="020B0604020202020204" charset="0"/>
              </a:rPr>
              <a:t>result file with </a:t>
            </a:r>
            <a:r>
              <a:rPr lang="en-US" sz="1600" dirty="0">
                <a:solidFill>
                  <a:schemeClr val="tx1"/>
                </a:solidFill>
                <a:latin typeface="Open Sans" panose="020B0604020202020204" charset="0"/>
                <a:ea typeface="Open Sans" panose="020B0604020202020204" charset="0"/>
                <a:cs typeface="Open Sans" panose="020B0604020202020204" charset="0"/>
              </a:rPr>
              <a:t>Data Access </a:t>
            </a:r>
            <a:r>
              <a:rPr lang="en-US" sz="1600" dirty="0" smtClean="0">
                <a:solidFill>
                  <a:schemeClr val="tx1"/>
                </a:solidFill>
                <a:latin typeface="Open Sans" panose="020B0604020202020204" charset="0"/>
                <a:ea typeface="Open Sans" panose="020B0604020202020204" charset="0"/>
                <a:cs typeface="Open Sans" panose="020B0604020202020204" charset="0"/>
              </a:rPr>
              <a:t>Code</a:t>
            </a:r>
          </a:p>
          <a:p>
            <a:pPr marL="398463" indent="-284163" algn="just"/>
            <a:endParaRPr lang="en-US" sz="1600" dirty="0">
              <a:solidFill>
                <a:schemeClr val="tx1"/>
              </a:solidFill>
              <a:latin typeface="Open Sans" panose="020B0604020202020204" charset="0"/>
              <a:ea typeface="Open Sans" panose="020B0604020202020204" charset="0"/>
              <a:cs typeface="Open Sans" panose="020B0604020202020204" charset="0"/>
            </a:endParaRPr>
          </a:p>
          <a:p>
            <a:pPr marL="398463" indent="-284163" algn="just"/>
            <a:r>
              <a:rPr lang="en-US" sz="1600" dirty="0" smtClean="0">
                <a:solidFill>
                  <a:schemeClr val="tx1"/>
                </a:solidFill>
                <a:latin typeface="Open Sans" panose="020B0604020202020204" charset="0"/>
                <a:ea typeface="Open Sans" panose="020B0604020202020204" charset="0"/>
                <a:cs typeface="Open Sans" panose="020B0604020202020204" charset="0"/>
              </a:rPr>
              <a:t>Verify the result, and decide whether to approve or reject the result from AI Player</a:t>
            </a:r>
            <a:endParaRPr lang="en-US" sz="1600" dirty="0">
              <a:solidFill>
                <a:schemeClr val="tx1"/>
              </a:solidFill>
              <a:latin typeface="Open Sans" panose="020B0604020202020204" charset="0"/>
              <a:ea typeface="Open Sans" panose="020B0604020202020204" charset="0"/>
              <a:cs typeface="Open Sans" panose="020B0604020202020204" charset="0"/>
            </a:endParaRPr>
          </a:p>
        </p:txBody>
      </p:sp>
      <p:pic>
        <p:nvPicPr>
          <p:cNvPr id="8" name="Picture 7"/>
          <p:cNvPicPr>
            <a:picLocks noChangeAspect="1"/>
          </p:cNvPicPr>
          <p:nvPr/>
        </p:nvPicPr>
        <p:blipFill>
          <a:blip r:embed="rId4"/>
          <a:stretch>
            <a:fillRect/>
          </a:stretch>
        </p:blipFill>
        <p:spPr>
          <a:xfrm>
            <a:off x="4093971" y="1155912"/>
            <a:ext cx="4383135" cy="3747469"/>
          </a:xfrm>
          <a:prstGeom prst="rect">
            <a:avLst/>
          </a:prstGeom>
        </p:spPr>
      </p:pic>
      <p:sp>
        <p:nvSpPr>
          <p:cNvPr id="9" name="Rectangle 8"/>
          <p:cNvSpPr/>
          <p:nvPr/>
        </p:nvSpPr>
        <p:spPr>
          <a:xfrm>
            <a:off x="4655464" y="1093864"/>
            <a:ext cx="3319754" cy="32911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1400" dirty="0" smtClean="0">
              <a:solidFill>
                <a:srgbClr val="FF0000"/>
              </a:solidFill>
            </a:endParaRPr>
          </a:p>
          <a:p>
            <a:pPr algn="ctr"/>
            <a:endParaRPr lang="en-US" sz="1400" dirty="0">
              <a:solidFill>
                <a:srgbClr val="FF0000"/>
              </a:solidFill>
            </a:endParaRPr>
          </a:p>
          <a:p>
            <a:pPr algn="ctr"/>
            <a:endParaRPr lang="en-US" sz="2800" dirty="0" smtClean="0">
              <a:solidFill>
                <a:srgbClr val="FF0000"/>
              </a:solidFill>
            </a:endParaRPr>
          </a:p>
        </p:txBody>
      </p:sp>
      <p:sp>
        <p:nvSpPr>
          <p:cNvPr id="10" name="Rectangle 9"/>
          <p:cNvSpPr/>
          <p:nvPr/>
        </p:nvSpPr>
        <p:spPr>
          <a:xfrm>
            <a:off x="4655464" y="1500817"/>
            <a:ext cx="2370978" cy="40822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1400" dirty="0" smtClean="0">
              <a:solidFill>
                <a:srgbClr val="FF0000"/>
              </a:solidFill>
            </a:endParaRPr>
          </a:p>
          <a:p>
            <a:pPr algn="ctr"/>
            <a:endParaRPr lang="en-US" sz="1400" dirty="0">
              <a:solidFill>
                <a:srgbClr val="FF0000"/>
              </a:solidFill>
            </a:endParaRPr>
          </a:p>
          <a:p>
            <a:pPr algn="ctr"/>
            <a:endParaRPr lang="en-US" sz="2800" dirty="0" smtClean="0">
              <a:solidFill>
                <a:srgbClr val="FF0000"/>
              </a:solidFill>
            </a:endParaRPr>
          </a:p>
        </p:txBody>
      </p:sp>
      <p:sp>
        <p:nvSpPr>
          <p:cNvPr id="11" name="Rectangle 10"/>
          <p:cNvSpPr/>
          <p:nvPr/>
        </p:nvSpPr>
        <p:spPr>
          <a:xfrm>
            <a:off x="4101992" y="3648106"/>
            <a:ext cx="2979579" cy="57730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1400" dirty="0" smtClean="0">
              <a:solidFill>
                <a:srgbClr val="FF0000"/>
              </a:solidFill>
            </a:endParaRPr>
          </a:p>
          <a:p>
            <a:pPr algn="ctr"/>
            <a:endParaRPr lang="en-US" sz="1400" dirty="0">
              <a:solidFill>
                <a:srgbClr val="FF0000"/>
              </a:solidFill>
            </a:endParaRPr>
          </a:p>
          <a:p>
            <a:pPr algn="ctr"/>
            <a:endParaRPr lang="en-US" sz="2800" dirty="0" smtClean="0">
              <a:solidFill>
                <a:srgbClr val="FF0000"/>
              </a:solidFill>
            </a:endParaRPr>
          </a:p>
        </p:txBody>
      </p:sp>
      <p:sp>
        <p:nvSpPr>
          <p:cNvPr id="12" name="TextBox 11"/>
          <p:cNvSpPr txBox="1"/>
          <p:nvPr/>
        </p:nvSpPr>
        <p:spPr>
          <a:xfrm>
            <a:off x="4685205" y="3632943"/>
            <a:ext cx="2478742" cy="338554"/>
          </a:xfrm>
          <a:prstGeom prst="rect">
            <a:avLst/>
          </a:prstGeom>
          <a:noFill/>
        </p:spPr>
        <p:txBody>
          <a:bodyPr wrap="square" rtlCol="0">
            <a:spAutoFit/>
          </a:bodyPr>
          <a:lstStyle/>
          <a:p>
            <a:r>
              <a:rPr lang="en-US" sz="800" dirty="0" smtClean="0">
                <a:solidFill>
                  <a:srgbClr val="FF0000"/>
                </a:solidFill>
              </a:rPr>
              <a:t>3. Click “Locate Input Data” to retrieve URL and hash from blockchain, download the encrypted file</a:t>
            </a:r>
            <a:endParaRPr lang="en-US" sz="800" dirty="0">
              <a:solidFill>
                <a:srgbClr val="FF0000"/>
              </a:solidFill>
            </a:endParaRPr>
          </a:p>
        </p:txBody>
      </p:sp>
      <p:sp>
        <p:nvSpPr>
          <p:cNvPr id="13" name="Rectangle 12"/>
          <p:cNvSpPr/>
          <p:nvPr/>
        </p:nvSpPr>
        <p:spPr>
          <a:xfrm>
            <a:off x="4101992" y="4250999"/>
            <a:ext cx="3802300" cy="30381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1400" dirty="0" smtClean="0">
              <a:solidFill>
                <a:srgbClr val="FF0000"/>
              </a:solidFill>
            </a:endParaRPr>
          </a:p>
          <a:p>
            <a:pPr algn="ctr"/>
            <a:endParaRPr lang="en-US" sz="1400" dirty="0">
              <a:solidFill>
                <a:srgbClr val="FF0000"/>
              </a:solidFill>
            </a:endParaRPr>
          </a:p>
          <a:p>
            <a:pPr algn="ctr"/>
            <a:endParaRPr lang="en-US" sz="2800" dirty="0" smtClean="0">
              <a:solidFill>
                <a:srgbClr val="FF0000"/>
              </a:solidFill>
            </a:endParaRPr>
          </a:p>
        </p:txBody>
      </p:sp>
      <p:sp>
        <p:nvSpPr>
          <p:cNvPr id="14" name="TextBox 13"/>
          <p:cNvSpPr txBox="1"/>
          <p:nvPr/>
        </p:nvSpPr>
        <p:spPr>
          <a:xfrm>
            <a:off x="5812263" y="4247705"/>
            <a:ext cx="2162955" cy="338554"/>
          </a:xfrm>
          <a:prstGeom prst="rect">
            <a:avLst/>
          </a:prstGeom>
          <a:noFill/>
        </p:spPr>
        <p:txBody>
          <a:bodyPr wrap="square" rtlCol="0">
            <a:spAutoFit/>
          </a:bodyPr>
          <a:lstStyle/>
          <a:p>
            <a:r>
              <a:rPr lang="en-US" sz="800" dirty="0" smtClean="0">
                <a:solidFill>
                  <a:srgbClr val="FF0000"/>
                </a:solidFill>
              </a:rPr>
              <a:t>4. Choose the encrypted file, click “Decrypt Data” to obtain the decrypted result.</a:t>
            </a:r>
            <a:endParaRPr lang="en-US" sz="800" dirty="0">
              <a:solidFill>
                <a:srgbClr val="FF0000"/>
              </a:solidFill>
            </a:endParaRPr>
          </a:p>
        </p:txBody>
      </p:sp>
      <p:sp>
        <p:nvSpPr>
          <p:cNvPr id="15" name="TextBox 14"/>
          <p:cNvSpPr txBox="1"/>
          <p:nvPr/>
        </p:nvSpPr>
        <p:spPr>
          <a:xfrm>
            <a:off x="4598743" y="1075700"/>
            <a:ext cx="3407413" cy="215444"/>
          </a:xfrm>
          <a:prstGeom prst="rect">
            <a:avLst/>
          </a:prstGeom>
          <a:noFill/>
        </p:spPr>
        <p:txBody>
          <a:bodyPr wrap="square" rtlCol="0">
            <a:spAutoFit/>
          </a:bodyPr>
          <a:lstStyle/>
          <a:p>
            <a:r>
              <a:rPr lang="en-US" sz="800" dirty="0" smtClean="0">
                <a:solidFill>
                  <a:srgbClr val="FF0000"/>
                </a:solidFill>
              </a:rPr>
              <a:t>1. Put the data access code generated in “Approve An AI Player” here</a:t>
            </a:r>
            <a:endParaRPr lang="en-US" sz="800" dirty="0">
              <a:solidFill>
                <a:srgbClr val="FF0000"/>
              </a:solidFill>
            </a:endParaRPr>
          </a:p>
        </p:txBody>
      </p:sp>
      <p:sp>
        <p:nvSpPr>
          <p:cNvPr id="16" name="TextBox 15"/>
          <p:cNvSpPr txBox="1"/>
          <p:nvPr/>
        </p:nvSpPr>
        <p:spPr>
          <a:xfrm>
            <a:off x="5303830" y="1585648"/>
            <a:ext cx="1722612" cy="338554"/>
          </a:xfrm>
          <a:prstGeom prst="rect">
            <a:avLst/>
          </a:prstGeom>
          <a:noFill/>
        </p:spPr>
        <p:txBody>
          <a:bodyPr wrap="square" rtlCol="0">
            <a:spAutoFit/>
          </a:bodyPr>
          <a:lstStyle/>
          <a:p>
            <a:r>
              <a:rPr lang="en-US" sz="800" dirty="0" smtClean="0">
                <a:solidFill>
                  <a:srgbClr val="FF0000"/>
                </a:solidFill>
              </a:rPr>
              <a:t>2. AI Player ID, of which you want to verify the AI result </a:t>
            </a:r>
            <a:endParaRPr lang="en-US" sz="800" dirty="0">
              <a:solidFill>
                <a:srgbClr val="FF0000"/>
              </a:solidFill>
            </a:endParaRPr>
          </a:p>
        </p:txBody>
      </p:sp>
      <p:sp>
        <p:nvSpPr>
          <p:cNvPr id="17" name="Oval 16"/>
          <p:cNvSpPr/>
          <p:nvPr/>
        </p:nvSpPr>
        <p:spPr>
          <a:xfrm>
            <a:off x="7081571" y="1881132"/>
            <a:ext cx="546450" cy="233646"/>
          </a:xfrm>
          <a:prstGeom prst="ellipse">
            <a:avLst/>
          </a:prstGeom>
          <a:solidFill>
            <a:srgbClr val="92D050">
              <a:alpha val="24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101992" y="4578838"/>
            <a:ext cx="3802300" cy="40238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1400" dirty="0" smtClean="0">
              <a:solidFill>
                <a:srgbClr val="FF0000"/>
              </a:solidFill>
            </a:endParaRPr>
          </a:p>
          <a:p>
            <a:pPr algn="ctr"/>
            <a:endParaRPr lang="en-US" sz="1400" dirty="0">
              <a:solidFill>
                <a:srgbClr val="FF0000"/>
              </a:solidFill>
            </a:endParaRPr>
          </a:p>
          <a:p>
            <a:pPr algn="ctr"/>
            <a:endParaRPr lang="en-US" sz="2800" dirty="0" smtClean="0">
              <a:solidFill>
                <a:srgbClr val="FF0000"/>
              </a:solidFill>
            </a:endParaRPr>
          </a:p>
        </p:txBody>
      </p:sp>
      <p:sp>
        <p:nvSpPr>
          <p:cNvPr id="19" name="TextBox 18"/>
          <p:cNvSpPr txBox="1"/>
          <p:nvPr/>
        </p:nvSpPr>
        <p:spPr>
          <a:xfrm>
            <a:off x="5345255" y="4661013"/>
            <a:ext cx="2559037" cy="279796"/>
          </a:xfrm>
          <a:prstGeom prst="rect">
            <a:avLst/>
          </a:prstGeom>
          <a:noFill/>
        </p:spPr>
        <p:txBody>
          <a:bodyPr wrap="square" rtlCol="0">
            <a:spAutoFit/>
          </a:bodyPr>
          <a:lstStyle/>
          <a:p>
            <a:r>
              <a:rPr lang="en-US" sz="800" dirty="0" smtClean="0">
                <a:solidFill>
                  <a:srgbClr val="FF0000"/>
                </a:solidFill>
              </a:rPr>
              <a:t>5. </a:t>
            </a:r>
            <a:r>
              <a:rPr lang="en-US" sz="800" dirty="0">
                <a:solidFill>
                  <a:srgbClr val="FF0000"/>
                </a:solidFill>
              </a:rPr>
              <a:t>Verify the result, </a:t>
            </a:r>
            <a:r>
              <a:rPr lang="en-US" sz="800" dirty="0" smtClean="0">
                <a:solidFill>
                  <a:srgbClr val="FF0000"/>
                </a:solidFill>
              </a:rPr>
              <a:t>decide </a:t>
            </a:r>
            <a:r>
              <a:rPr lang="en-US" sz="800" dirty="0">
                <a:solidFill>
                  <a:srgbClr val="FF0000"/>
                </a:solidFill>
              </a:rPr>
              <a:t>whether to </a:t>
            </a:r>
            <a:r>
              <a:rPr lang="en-US" sz="800" dirty="0" smtClean="0">
                <a:solidFill>
                  <a:srgbClr val="FF0000"/>
                </a:solidFill>
              </a:rPr>
              <a:t>approve/reject </a:t>
            </a:r>
            <a:r>
              <a:rPr lang="en-US" sz="800" dirty="0">
                <a:solidFill>
                  <a:srgbClr val="FF0000"/>
                </a:solidFill>
              </a:rPr>
              <a:t>the result from AI </a:t>
            </a:r>
            <a:r>
              <a:rPr lang="en-US" sz="800" dirty="0" smtClean="0">
                <a:solidFill>
                  <a:srgbClr val="FF0000"/>
                </a:solidFill>
              </a:rPr>
              <a:t>Player. Here we choose approve</a:t>
            </a:r>
            <a:endParaRPr lang="en-US" sz="800" dirty="0">
              <a:solidFill>
                <a:srgbClr val="FF0000"/>
              </a:solidFill>
            </a:endParaRPr>
          </a:p>
        </p:txBody>
      </p:sp>
      <p:sp>
        <p:nvSpPr>
          <p:cNvPr id="20" name="Rectangle 19"/>
          <p:cNvSpPr/>
          <p:nvPr/>
        </p:nvSpPr>
        <p:spPr>
          <a:xfrm>
            <a:off x="7747160" y="3660137"/>
            <a:ext cx="905264" cy="27044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800" dirty="0" smtClean="0">
                <a:solidFill>
                  <a:srgbClr val="FF0000"/>
                </a:solidFill>
              </a:rPr>
              <a:t>6.</a:t>
            </a:r>
            <a:endParaRPr lang="en-US" sz="800" dirty="0">
              <a:solidFill>
                <a:srgbClr val="FF0000"/>
              </a:solidFill>
            </a:endParaRPr>
          </a:p>
        </p:txBody>
      </p:sp>
    </p:spTree>
    <p:extLst>
      <p:ext uri="{BB962C8B-B14F-4D97-AF65-F5344CB8AC3E}">
        <p14:creationId xmlns:p14="http://schemas.microsoft.com/office/powerpoint/2010/main" val="3105661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US" dirty="0">
                <a:solidFill>
                  <a:schemeClr val="accent5"/>
                </a:solidFill>
                <a:latin typeface="Oswald"/>
                <a:ea typeface="Oswald"/>
                <a:cs typeface="Oswald"/>
                <a:sym typeface="Oswald"/>
              </a:rPr>
              <a:t>Task Management: Check Salary and Bonus</a:t>
            </a:r>
            <a:endParaRPr dirty="0">
              <a:solidFill>
                <a:srgbClr val="2A0048"/>
              </a:solidFill>
              <a:latin typeface="Oswald"/>
              <a:ea typeface="Oswald"/>
              <a:cs typeface="Oswald"/>
              <a:sym typeface="Oswald"/>
            </a:endParaRPr>
          </a:p>
        </p:txBody>
      </p:sp>
      <p:cxnSp>
        <p:nvCxnSpPr>
          <p:cNvPr id="68" name="Google Shape;68;p15"/>
          <p:cNvCxnSpPr/>
          <p:nvPr/>
        </p:nvCxnSpPr>
        <p:spPr>
          <a:xfrm>
            <a:off x="419000" y="1065675"/>
            <a:ext cx="8343600" cy="0"/>
          </a:xfrm>
          <a:prstGeom prst="straightConnector1">
            <a:avLst/>
          </a:prstGeom>
          <a:noFill/>
          <a:ln w="28575" cap="flat" cmpd="sng">
            <a:solidFill>
              <a:srgbClr val="00A3E6"/>
            </a:solidFill>
            <a:prstDash val="solid"/>
            <a:round/>
            <a:headEnd type="none" w="med" len="med"/>
            <a:tailEnd type="none" w="med" len="med"/>
          </a:ln>
        </p:spPr>
      </p:cxn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sp>
        <p:nvSpPr>
          <p:cNvPr id="7" name="Content Placeholder 2"/>
          <p:cNvSpPr txBox="1">
            <a:spLocks/>
          </p:cNvSpPr>
          <p:nvPr/>
        </p:nvSpPr>
        <p:spPr>
          <a:xfrm>
            <a:off x="230493" y="1171019"/>
            <a:ext cx="3155537" cy="264467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398463" indent="-284163" algn="just"/>
            <a:r>
              <a:rPr lang="en-US" sz="1600" dirty="0" smtClean="0">
                <a:solidFill>
                  <a:schemeClr val="tx1"/>
                </a:solidFill>
                <a:latin typeface="Open Sans" panose="020B0604020202020204" charset="0"/>
                <a:ea typeface="Open Sans" panose="020B0604020202020204" charset="0"/>
                <a:cs typeface="Open Sans" panose="020B0604020202020204" charset="0"/>
              </a:rPr>
              <a:t>Please </a:t>
            </a:r>
            <a:r>
              <a:rPr lang="en-US" sz="1600" dirty="0" smtClean="0">
                <a:solidFill>
                  <a:srgbClr val="FF0000"/>
                </a:solidFill>
                <a:latin typeface="Open Sans" panose="020B0604020202020204" charset="0"/>
                <a:ea typeface="Open Sans" panose="020B0604020202020204" charset="0"/>
                <a:cs typeface="Open Sans" panose="020B0604020202020204" charset="0"/>
              </a:rPr>
              <a:t>SWITCH </a:t>
            </a:r>
            <a:r>
              <a:rPr lang="en-US" sz="1600" dirty="0" smtClean="0">
                <a:solidFill>
                  <a:schemeClr val="tx1"/>
                </a:solidFill>
                <a:latin typeface="Open Sans" panose="020B0604020202020204" charset="0"/>
                <a:ea typeface="Open Sans" panose="020B0604020202020204" charset="0"/>
                <a:cs typeface="Open Sans" panose="020B0604020202020204" charset="0"/>
              </a:rPr>
              <a:t>to</a:t>
            </a:r>
            <a:r>
              <a:rPr lang="en-US" sz="1600" dirty="0" smtClean="0">
                <a:latin typeface="Open Sans" panose="020B0604020202020204" charset="0"/>
                <a:ea typeface="Open Sans" panose="020B0604020202020204" charset="0"/>
                <a:cs typeface="Open Sans" panose="020B0604020202020204" charset="0"/>
              </a:rPr>
              <a:t> </a:t>
            </a:r>
            <a:r>
              <a:rPr lang="en-US" sz="1600" dirty="0" smtClean="0">
                <a:solidFill>
                  <a:srgbClr val="0070C0"/>
                </a:solidFill>
                <a:latin typeface="Open Sans" panose="020B0604020202020204" charset="0"/>
                <a:ea typeface="Open Sans" panose="020B0604020202020204" charset="0"/>
                <a:cs typeface="Open Sans" panose="020B0604020202020204" charset="0"/>
              </a:rPr>
              <a:t>AI Player</a:t>
            </a:r>
            <a:r>
              <a:rPr lang="en-US" sz="1600" dirty="0" smtClean="0">
                <a:solidFill>
                  <a:srgbClr val="00B050"/>
                </a:solidFill>
                <a:latin typeface="Open Sans" panose="020B0604020202020204" charset="0"/>
                <a:ea typeface="Open Sans" panose="020B0604020202020204" charset="0"/>
                <a:cs typeface="Open Sans" panose="020B0604020202020204" charset="0"/>
              </a:rPr>
              <a:t> </a:t>
            </a:r>
            <a:r>
              <a:rPr lang="en-US" sz="1600" dirty="0" smtClean="0">
                <a:solidFill>
                  <a:schemeClr val="tx1"/>
                </a:solidFill>
                <a:latin typeface="Open Sans" panose="020B0604020202020204" charset="0"/>
                <a:ea typeface="Open Sans" panose="020B0604020202020204" charset="0"/>
                <a:cs typeface="Open Sans" panose="020B0604020202020204" charset="0"/>
              </a:rPr>
              <a:t>for this page</a:t>
            </a:r>
          </a:p>
          <a:p>
            <a:pPr marL="398463" indent="-284163" algn="just">
              <a:buFont typeface="Arial"/>
              <a:buNone/>
            </a:pPr>
            <a:endParaRPr lang="en-US" sz="1600" dirty="0" smtClean="0">
              <a:latin typeface="Open Sans" panose="020B0604020202020204" charset="0"/>
              <a:ea typeface="Open Sans" panose="020B0604020202020204" charset="0"/>
              <a:cs typeface="Open Sans" panose="020B0604020202020204" charset="0"/>
            </a:endParaRPr>
          </a:p>
          <a:p>
            <a:pPr marL="398463" indent="-284163" algn="just"/>
            <a:r>
              <a:rPr lang="en-US" sz="1600" dirty="0" smtClean="0">
                <a:solidFill>
                  <a:schemeClr val="tx1"/>
                </a:solidFill>
                <a:latin typeface="Open Sans" panose="020B0604020202020204" charset="0"/>
                <a:ea typeface="Open Sans" panose="020B0604020202020204" charset="0"/>
                <a:cs typeface="Open Sans" panose="020B0604020202020204" charset="0"/>
              </a:rPr>
              <a:t>Since </a:t>
            </a:r>
            <a:r>
              <a:rPr lang="en-US" sz="1600" dirty="0" smtClean="0">
                <a:solidFill>
                  <a:srgbClr val="0070C0"/>
                </a:solidFill>
                <a:latin typeface="Open Sans" panose="020B0604020202020204" charset="0"/>
                <a:ea typeface="Open Sans" panose="020B0604020202020204" charset="0"/>
                <a:cs typeface="Open Sans" panose="020B0604020202020204" charset="0"/>
              </a:rPr>
              <a:t>AI Player </a:t>
            </a:r>
            <a:r>
              <a:rPr lang="en-US" sz="1600" dirty="0" smtClean="0">
                <a:solidFill>
                  <a:schemeClr val="tx1"/>
                </a:solidFill>
                <a:latin typeface="Open Sans" panose="020B0604020202020204" charset="0"/>
                <a:ea typeface="Open Sans" panose="020B0604020202020204" charset="0"/>
                <a:cs typeface="Open Sans" panose="020B0604020202020204" charset="0"/>
              </a:rPr>
              <a:t>successfully finished the ADMET task, he received 10 ETH as salary, and 10,000 LT as bonus.</a:t>
            </a:r>
          </a:p>
          <a:p>
            <a:pPr marL="398463" indent="-284163" algn="just"/>
            <a:endParaRPr lang="en-US" sz="1600" dirty="0">
              <a:latin typeface="Open Sans" panose="020B0604020202020204" charset="0"/>
              <a:ea typeface="Open Sans" panose="020B0604020202020204" charset="0"/>
              <a:cs typeface="Open Sans" panose="020B0604020202020204" charset="0"/>
            </a:endParaRPr>
          </a:p>
        </p:txBody>
      </p:sp>
      <p:pic>
        <p:nvPicPr>
          <p:cNvPr id="8" name="Picture 7"/>
          <p:cNvPicPr>
            <a:picLocks noChangeAspect="1"/>
          </p:cNvPicPr>
          <p:nvPr/>
        </p:nvPicPr>
        <p:blipFill>
          <a:blip r:embed="rId4"/>
          <a:stretch>
            <a:fillRect/>
          </a:stretch>
        </p:blipFill>
        <p:spPr>
          <a:xfrm>
            <a:off x="3655274" y="1171019"/>
            <a:ext cx="4798547" cy="3706302"/>
          </a:xfrm>
          <a:prstGeom prst="rect">
            <a:avLst/>
          </a:prstGeom>
        </p:spPr>
      </p:pic>
      <p:sp>
        <p:nvSpPr>
          <p:cNvPr id="9" name="Oval 8"/>
          <p:cNvSpPr/>
          <p:nvPr/>
        </p:nvSpPr>
        <p:spPr>
          <a:xfrm>
            <a:off x="7333371" y="1519297"/>
            <a:ext cx="648370" cy="339430"/>
          </a:xfrm>
          <a:prstGeom prst="ellipse">
            <a:avLst/>
          </a:prstGeom>
          <a:solidFill>
            <a:srgbClr val="00B0F0">
              <a:alpha val="24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044356" y="2145059"/>
            <a:ext cx="1308997" cy="41593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rgbClr val="FF0000"/>
              </a:solidFill>
            </a:endParaRPr>
          </a:p>
          <a:p>
            <a:r>
              <a:rPr lang="en-US" sz="800" dirty="0" smtClean="0">
                <a:solidFill>
                  <a:srgbClr val="FF0000"/>
                </a:solidFill>
              </a:rPr>
              <a:t>Got salary from the task</a:t>
            </a:r>
          </a:p>
          <a:p>
            <a:r>
              <a:rPr lang="en-US" sz="800" dirty="0">
                <a:solidFill>
                  <a:srgbClr val="FF0000"/>
                </a:solidFill>
              </a:rPr>
              <a:t>ETH Balance </a:t>
            </a:r>
            <a:r>
              <a:rPr lang="en-US" sz="800" dirty="0" smtClean="0">
                <a:solidFill>
                  <a:srgbClr val="FF0000"/>
                </a:solidFill>
              </a:rPr>
              <a:t>increased</a:t>
            </a:r>
          </a:p>
        </p:txBody>
      </p:sp>
      <p:sp>
        <p:nvSpPr>
          <p:cNvPr id="11" name="Rectangle 10"/>
          <p:cNvSpPr/>
          <p:nvPr/>
        </p:nvSpPr>
        <p:spPr>
          <a:xfrm>
            <a:off x="3655273" y="4244642"/>
            <a:ext cx="3074422" cy="15026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800" dirty="0" smtClean="0">
              <a:solidFill>
                <a:srgbClr val="FF0000"/>
              </a:solidFill>
            </a:endParaRPr>
          </a:p>
          <a:p>
            <a:pPr algn="r"/>
            <a:r>
              <a:rPr lang="en-US" sz="800" dirty="0" smtClean="0">
                <a:solidFill>
                  <a:srgbClr val="FF0000"/>
                </a:solidFill>
              </a:rPr>
              <a:t>Contract balance changed from 10 ETH to 0 ETH!</a:t>
            </a:r>
          </a:p>
          <a:p>
            <a:pPr algn="r"/>
            <a:endParaRPr lang="en-US" sz="800" dirty="0">
              <a:solidFill>
                <a:srgbClr val="FF0000"/>
              </a:solidFill>
            </a:endParaRPr>
          </a:p>
        </p:txBody>
      </p:sp>
      <p:sp>
        <p:nvSpPr>
          <p:cNvPr id="12" name="Rectangle 11"/>
          <p:cNvSpPr/>
          <p:nvPr/>
        </p:nvSpPr>
        <p:spPr>
          <a:xfrm>
            <a:off x="3655273" y="2482089"/>
            <a:ext cx="3168715" cy="31611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dirty="0" smtClean="0">
              <a:solidFill>
                <a:srgbClr val="FF0000"/>
              </a:solidFill>
            </a:endParaRPr>
          </a:p>
          <a:p>
            <a:pPr algn="r"/>
            <a:endParaRPr lang="en-US" sz="800" dirty="0" smtClean="0">
              <a:solidFill>
                <a:srgbClr val="FF0000"/>
              </a:solidFill>
            </a:endParaRPr>
          </a:p>
          <a:p>
            <a:pPr algn="r"/>
            <a:r>
              <a:rPr lang="en-US" sz="800" dirty="0" smtClean="0">
                <a:solidFill>
                  <a:srgbClr val="FF0000"/>
                </a:solidFill>
              </a:rPr>
              <a:t>AI Player’s balance increased from 0 LT to 10,000 LT</a:t>
            </a:r>
          </a:p>
          <a:p>
            <a:pPr algn="r"/>
            <a:endParaRPr lang="en-US" sz="1400" dirty="0">
              <a:solidFill>
                <a:srgbClr val="FF0000"/>
              </a:solidFill>
            </a:endParaRPr>
          </a:p>
        </p:txBody>
      </p:sp>
      <p:sp>
        <p:nvSpPr>
          <p:cNvPr id="13" name="Rectangle 12"/>
          <p:cNvSpPr/>
          <p:nvPr/>
        </p:nvSpPr>
        <p:spPr>
          <a:xfrm>
            <a:off x="3655275" y="2076307"/>
            <a:ext cx="2776464" cy="16814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dirty="0" smtClean="0">
              <a:solidFill>
                <a:srgbClr val="FF0000"/>
              </a:solidFill>
            </a:endParaRPr>
          </a:p>
          <a:p>
            <a:pPr algn="r"/>
            <a:r>
              <a:rPr lang="en-US" sz="800" dirty="0" smtClean="0">
                <a:solidFill>
                  <a:srgbClr val="FF0000"/>
                </a:solidFill>
              </a:rPr>
              <a:t>Contract bonus balance updated to 0 LT</a:t>
            </a:r>
          </a:p>
          <a:p>
            <a:pPr algn="r"/>
            <a:endParaRPr lang="en-US" sz="1400" dirty="0">
              <a:solidFill>
                <a:srgbClr val="FF0000"/>
              </a:solidFill>
            </a:endParaRPr>
          </a:p>
        </p:txBody>
      </p:sp>
    </p:spTree>
    <p:extLst>
      <p:ext uri="{BB962C8B-B14F-4D97-AF65-F5344CB8AC3E}">
        <p14:creationId xmlns:p14="http://schemas.microsoft.com/office/powerpoint/2010/main" val="32503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US" dirty="0" smtClean="0">
                <a:solidFill>
                  <a:schemeClr val="accent5"/>
                </a:solidFill>
                <a:latin typeface="Oswald"/>
                <a:ea typeface="Oswald"/>
                <a:cs typeface="Oswald"/>
                <a:sym typeface="Oswald"/>
              </a:rPr>
              <a:t>Additions </a:t>
            </a:r>
            <a:r>
              <a:rPr lang="en-US" dirty="0">
                <a:solidFill>
                  <a:schemeClr val="accent5"/>
                </a:solidFill>
                <a:latin typeface="Oswald"/>
                <a:ea typeface="Oswald"/>
                <a:cs typeface="Oswald"/>
                <a:sym typeface="Oswald"/>
              </a:rPr>
              <a:t>for Scenario 2</a:t>
            </a:r>
            <a:endParaRPr dirty="0">
              <a:solidFill>
                <a:srgbClr val="2A0048"/>
              </a:solidFill>
              <a:latin typeface="Oswald"/>
              <a:ea typeface="Oswald"/>
              <a:cs typeface="Oswald"/>
              <a:sym typeface="Oswald"/>
            </a:endParaRPr>
          </a:p>
        </p:txBody>
      </p:sp>
      <p:sp>
        <p:nvSpPr>
          <p:cNvPr id="67" name="Google Shape;67;p15"/>
          <p:cNvSpPr txBox="1">
            <a:spLocks noGrp="1"/>
          </p:cNvSpPr>
          <p:nvPr>
            <p:ph type="body" idx="1"/>
          </p:nvPr>
        </p:nvSpPr>
        <p:spPr>
          <a:xfrm>
            <a:off x="311700" y="1327013"/>
            <a:ext cx="8520600" cy="2693400"/>
          </a:xfrm>
          <a:prstGeom prst="rect">
            <a:avLst/>
          </a:prstGeom>
        </p:spPr>
        <p:txBody>
          <a:bodyPr spcFirstLastPara="1" wrap="square" lIns="91425" tIns="91425" rIns="91425" bIns="91425" anchor="t" anchorCtr="0">
            <a:noAutofit/>
          </a:bodyPr>
          <a:lstStyle/>
          <a:p>
            <a:pPr marL="285750" indent="-285750">
              <a:lnSpc>
                <a:spcPct val="100000"/>
              </a:lnSpc>
            </a:pPr>
            <a:r>
              <a:rPr lang="en-US" dirty="0">
                <a:solidFill>
                  <a:schemeClr val="dk1"/>
                </a:solidFill>
                <a:latin typeface="Open Sans"/>
                <a:ea typeface="Open Sans"/>
                <a:cs typeface="Open Sans"/>
                <a:sym typeface="Open Sans"/>
              </a:rPr>
              <a:t>Replace </a:t>
            </a:r>
            <a:r>
              <a:rPr lang="en-US" dirty="0" smtClean="0">
                <a:solidFill>
                  <a:schemeClr val="dk1"/>
                </a:solidFill>
                <a:latin typeface="Open Sans"/>
                <a:ea typeface="Open Sans"/>
                <a:cs typeface="Open Sans"/>
                <a:sym typeface="Open Sans"/>
              </a:rPr>
              <a:t>“app</a:t>
            </a:r>
            <a:r>
              <a:rPr lang="en-US" dirty="0">
                <a:solidFill>
                  <a:schemeClr val="dk1"/>
                </a:solidFill>
                <a:latin typeface="Open Sans"/>
                <a:ea typeface="Open Sans"/>
                <a:cs typeface="Open Sans"/>
                <a:sym typeface="Open Sans"/>
              </a:rPr>
              <a:t>”, </a:t>
            </a:r>
            <a:r>
              <a:rPr lang="en-US" dirty="0" smtClean="0">
                <a:solidFill>
                  <a:schemeClr val="dk1"/>
                </a:solidFill>
                <a:latin typeface="Open Sans"/>
                <a:ea typeface="Open Sans"/>
                <a:cs typeface="Open Sans"/>
                <a:sym typeface="Open Sans"/>
              </a:rPr>
              <a:t>“contracts</a:t>
            </a:r>
            <a:r>
              <a:rPr lang="en-US" dirty="0">
                <a:solidFill>
                  <a:schemeClr val="dk1"/>
                </a:solidFill>
                <a:latin typeface="Open Sans"/>
                <a:ea typeface="Open Sans"/>
                <a:cs typeface="Open Sans"/>
                <a:sym typeface="Open Sans"/>
              </a:rPr>
              <a:t>”, </a:t>
            </a:r>
            <a:r>
              <a:rPr lang="en-US" dirty="0" smtClean="0">
                <a:solidFill>
                  <a:schemeClr val="dk1"/>
                </a:solidFill>
                <a:latin typeface="Open Sans"/>
                <a:ea typeface="Open Sans"/>
                <a:cs typeface="Open Sans"/>
                <a:sym typeface="Open Sans"/>
              </a:rPr>
              <a:t>“migrations” </a:t>
            </a:r>
            <a:r>
              <a:rPr lang="en-US" dirty="0">
                <a:solidFill>
                  <a:schemeClr val="dk1"/>
                </a:solidFill>
                <a:latin typeface="Open Sans"/>
                <a:ea typeface="Open Sans"/>
                <a:cs typeface="Open Sans"/>
                <a:sym typeface="Open Sans"/>
              </a:rPr>
              <a:t>folders with the ones in </a:t>
            </a:r>
            <a:r>
              <a:rPr lang="en-US" dirty="0" smtClean="0">
                <a:solidFill>
                  <a:schemeClr val="dk1"/>
                </a:solidFill>
                <a:latin typeface="Open Sans"/>
                <a:ea typeface="Open Sans"/>
                <a:cs typeface="Open Sans"/>
                <a:sym typeface="Open Sans"/>
              </a:rPr>
              <a:t>“</a:t>
            </a:r>
            <a:r>
              <a:rPr lang="en-US" dirty="0" smtClean="0">
                <a:solidFill>
                  <a:srgbClr val="FF0000"/>
                </a:solidFill>
                <a:latin typeface="Open Sans"/>
                <a:ea typeface="Open Sans"/>
                <a:cs typeface="Open Sans"/>
                <a:sym typeface="Open Sans"/>
              </a:rPr>
              <a:t>app_scenario</a:t>
            </a:r>
            <a:r>
              <a:rPr lang="en-US" dirty="0">
                <a:solidFill>
                  <a:srgbClr val="FF0000"/>
                </a:solidFill>
                <a:latin typeface="Open Sans"/>
                <a:ea typeface="Open Sans"/>
                <a:cs typeface="Open Sans"/>
                <a:sym typeface="Open Sans"/>
              </a:rPr>
              <a:t>_</a:t>
            </a:r>
            <a:r>
              <a:rPr lang="en-US" dirty="0" smtClean="0">
                <a:solidFill>
                  <a:srgbClr val="FF0000"/>
                </a:solidFill>
                <a:latin typeface="Open Sans"/>
                <a:ea typeface="Open Sans"/>
                <a:cs typeface="Open Sans"/>
                <a:sym typeface="Open Sans"/>
              </a:rPr>
              <a:t>2</a:t>
            </a:r>
            <a:r>
              <a:rPr lang="en-US" dirty="0" smtClean="0">
                <a:solidFill>
                  <a:schemeClr val="dk1"/>
                </a:solidFill>
                <a:latin typeface="Open Sans"/>
                <a:ea typeface="Open Sans"/>
                <a:cs typeface="Open Sans"/>
                <a:sym typeface="Open Sans"/>
              </a:rPr>
              <a:t>” </a:t>
            </a:r>
            <a:r>
              <a:rPr lang="en-US" dirty="0" smtClean="0">
                <a:solidFill>
                  <a:schemeClr val="dk1"/>
                </a:solidFill>
                <a:latin typeface="Open Sans"/>
                <a:ea typeface="Open Sans"/>
                <a:cs typeface="Open Sans"/>
                <a:sym typeface="Open Sans"/>
              </a:rPr>
              <a:t>folder, delete “build” folder</a:t>
            </a:r>
            <a:endParaRPr lang="en-US" dirty="0" smtClean="0">
              <a:solidFill>
                <a:schemeClr val="dk1"/>
              </a:solidFill>
              <a:latin typeface="Open Sans"/>
              <a:ea typeface="Open Sans"/>
              <a:cs typeface="Open Sans"/>
              <a:sym typeface="Open Sans"/>
            </a:endParaRPr>
          </a:p>
          <a:p>
            <a:pPr marL="285750" indent="-285750">
              <a:lnSpc>
                <a:spcPct val="100000"/>
              </a:lnSpc>
            </a:pPr>
            <a:endParaRPr lang="en-US" dirty="0">
              <a:solidFill>
                <a:schemeClr val="dk1"/>
              </a:solidFill>
              <a:latin typeface="Open Sans"/>
              <a:ea typeface="Open Sans"/>
              <a:cs typeface="Open Sans"/>
              <a:sym typeface="Open Sans"/>
            </a:endParaRPr>
          </a:p>
          <a:p>
            <a:pPr marL="285750" indent="-285750">
              <a:lnSpc>
                <a:spcPct val="100000"/>
              </a:lnSpc>
            </a:pPr>
            <a:r>
              <a:rPr lang="en-US" dirty="0" smtClean="0">
                <a:solidFill>
                  <a:schemeClr val="dk1"/>
                </a:solidFill>
                <a:latin typeface="Open Sans"/>
                <a:ea typeface="Open Sans"/>
                <a:cs typeface="Open Sans"/>
                <a:sym typeface="Open Sans"/>
              </a:rPr>
              <a:t>Compile and migrate the contracts to </a:t>
            </a:r>
            <a:r>
              <a:rPr lang="en-US" dirty="0" err="1" smtClean="0">
                <a:solidFill>
                  <a:schemeClr val="dk1"/>
                </a:solidFill>
                <a:latin typeface="Open Sans"/>
                <a:ea typeface="Open Sans"/>
                <a:cs typeface="Open Sans"/>
                <a:sym typeface="Open Sans"/>
              </a:rPr>
              <a:t>Ethereum</a:t>
            </a:r>
            <a:r>
              <a:rPr lang="en-US" dirty="0" smtClean="0">
                <a:solidFill>
                  <a:schemeClr val="dk1"/>
                </a:solidFill>
                <a:latin typeface="Open Sans"/>
                <a:ea typeface="Open Sans"/>
                <a:cs typeface="Open Sans"/>
                <a:sym typeface="Open Sans"/>
              </a:rPr>
              <a:t> network, restart the server</a:t>
            </a:r>
            <a:r>
              <a:rPr lang="zh-CN" altLang="en-US" dirty="0" smtClean="0">
                <a:solidFill>
                  <a:schemeClr val="dk1"/>
                </a:solidFill>
                <a:latin typeface="Open Sans"/>
                <a:ea typeface="Open Sans"/>
                <a:cs typeface="Open Sans"/>
                <a:sym typeface="Open Sans"/>
              </a:rPr>
              <a:t>：</a:t>
            </a:r>
            <a:endParaRPr lang="en-US" dirty="0" smtClean="0"/>
          </a:p>
          <a:p>
            <a:pPr marL="744538" indent="-401638">
              <a:buFont typeface="Courier New" panose="02070309020205020404" pitchFamily="49" charset="0"/>
              <a:buChar char="o"/>
            </a:pPr>
            <a:r>
              <a:rPr lang="en-US" sz="1400" dirty="0" smtClean="0"/>
              <a:t>Open a terminal</a:t>
            </a:r>
            <a:r>
              <a:rPr lang="en-US" sz="1400" dirty="0"/>
              <a:t> in the current folder</a:t>
            </a:r>
            <a:r>
              <a:rPr lang="en-US" sz="1400" dirty="0" smtClean="0"/>
              <a:t>, do the following commands:</a:t>
            </a:r>
          </a:p>
          <a:p>
            <a:pPr marL="1201738" lvl="1" indent="-401638">
              <a:spcBef>
                <a:spcPts val="600"/>
              </a:spcBef>
              <a:buFont typeface="+mj-lt"/>
              <a:buAutoNum type="arabicPeriod"/>
            </a:pPr>
            <a:r>
              <a:rPr lang="en-US" sz="1000" dirty="0" err="1" smtClean="0"/>
              <a:t>pkill</a:t>
            </a:r>
            <a:r>
              <a:rPr lang="en-US" sz="1000" dirty="0" smtClean="0"/>
              <a:t> </a:t>
            </a:r>
            <a:r>
              <a:rPr lang="en-US" sz="1000" dirty="0"/>
              <a:t>ganache-cli      # kill ganache-cli</a:t>
            </a:r>
          </a:p>
          <a:p>
            <a:pPr marL="1201738" lvl="1" indent="-401638">
              <a:spcBef>
                <a:spcPts val="600"/>
              </a:spcBef>
              <a:buFont typeface="+mj-lt"/>
              <a:buAutoNum type="arabicPeriod"/>
            </a:pPr>
            <a:r>
              <a:rPr lang="en-US" sz="1000" dirty="0" err="1"/>
              <a:t>pkill</a:t>
            </a:r>
            <a:r>
              <a:rPr lang="en-US" sz="1000" dirty="0"/>
              <a:t> </a:t>
            </a:r>
            <a:r>
              <a:rPr lang="en-US" sz="1000" dirty="0" err="1"/>
              <a:t>npm</a:t>
            </a:r>
            <a:r>
              <a:rPr lang="en-US" sz="1000" dirty="0"/>
              <a:t>                 </a:t>
            </a:r>
            <a:r>
              <a:rPr lang="en-US" sz="1000" dirty="0" smtClean="0"/>
              <a:t># </a:t>
            </a:r>
            <a:r>
              <a:rPr lang="en-US" sz="1000" dirty="0"/>
              <a:t>kill </a:t>
            </a:r>
            <a:r>
              <a:rPr lang="en-US" sz="1000" dirty="0" err="1"/>
              <a:t>npm</a:t>
            </a:r>
            <a:r>
              <a:rPr lang="en-US" sz="1000" dirty="0"/>
              <a:t> run dev</a:t>
            </a:r>
          </a:p>
          <a:p>
            <a:pPr marL="1201738" lvl="1" indent="-401638">
              <a:spcBef>
                <a:spcPts val="600"/>
              </a:spcBef>
              <a:buFont typeface="+mj-lt"/>
              <a:buAutoNum type="arabicPeriod"/>
            </a:pPr>
            <a:r>
              <a:rPr lang="en-US" sz="1000" dirty="0"/>
              <a:t>ganache-cli -d </a:t>
            </a:r>
            <a:r>
              <a:rPr lang="en-US" sz="1000" dirty="0" smtClean="0"/>
              <a:t>&amp;     # run in a new tab</a:t>
            </a:r>
            <a:endParaRPr lang="en-US" sz="1000" dirty="0"/>
          </a:p>
          <a:p>
            <a:pPr marL="1201738" lvl="1" indent="-401638">
              <a:spcBef>
                <a:spcPts val="600"/>
              </a:spcBef>
              <a:buFont typeface="+mj-lt"/>
              <a:buAutoNum type="arabicPeriod"/>
            </a:pPr>
            <a:r>
              <a:rPr lang="en-US" sz="1000" dirty="0"/>
              <a:t>truffle compile</a:t>
            </a:r>
          </a:p>
          <a:p>
            <a:pPr marL="1201738" lvl="1" indent="-401638">
              <a:spcBef>
                <a:spcPts val="600"/>
              </a:spcBef>
              <a:buFont typeface="+mj-lt"/>
              <a:buAutoNum type="arabicPeriod"/>
            </a:pPr>
            <a:r>
              <a:rPr lang="en-US" sz="1000" dirty="0"/>
              <a:t>truffle migrate</a:t>
            </a:r>
          </a:p>
          <a:p>
            <a:pPr marL="1201738" lvl="1" indent="-401638">
              <a:spcBef>
                <a:spcPts val="600"/>
              </a:spcBef>
              <a:buFont typeface="+mj-lt"/>
              <a:buAutoNum type="arabicPeriod"/>
            </a:pPr>
            <a:r>
              <a:rPr lang="en-US" sz="1000" dirty="0" err="1"/>
              <a:t>npm</a:t>
            </a:r>
            <a:r>
              <a:rPr lang="en-US" sz="1000" dirty="0"/>
              <a:t> run dev </a:t>
            </a:r>
            <a:r>
              <a:rPr lang="en-US" sz="1000" dirty="0" smtClean="0"/>
              <a:t>&amp;       #run in a new tab</a:t>
            </a:r>
          </a:p>
          <a:p>
            <a:pPr marL="744538" indent="-401638">
              <a:spcBef>
                <a:spcPts val="1200"/>
              </a:spcBef>
              <a:buFont typeface="Courier New" panose="02070309020205020404" pitchFamily="49" charset="0"/>
              <a:buChar char="o"/>
            </a:pPr>
            <a:r>
              <a:rPr lang="en-US" sz="1400" dirty="0" smtClean="0"/>
              <a:t>Close and re-open web browser for “http://localhost:8080”</a:t>
            </a:r>
          </a:p>
          <a:p>
            <a:pPr marL="744538" lvl="0" indent="-401638">
              <a:buFont typeface="+mj-lt"/>
              <a:buAutoNum type="arabicPeriod"/>
            </a:pPr>
            <a:endParaRPr lang="en-US" dirty="0"/>
          </a:p>
          <a:p>
            <a:pPr marL="742950" lvl="1" indent="-285750">
              <a:lnSpc>
                <a:spcPct val="100000"/>
              </a:lnSpc>
            </a:pPr>
            <a:endParaRPr lang="en-US" dirty="0">
              <a:solidFill>
                <a:schemeClr val="dk1"/>
              </a:solidFill>
              <a:latin typeface="Open Sans"/>
              <a:ea typeface="Open Sans"/>
              <a:cs typeface="Open Sans"/>
              <a:sym typeface="Open Sans"/>
            </a:endParaRPr>
          </a:p>
        </p:txBody>
      </p:sp>
      <p:cxnSp>
        <p:nvCxnSpPr>
          <p:cNvPr id="68" name="Google Shape;68;p15"/>
          <p:cNvCxnSpPr/>
          <p:nvPr/>
        </p:nvCxnSpPr>
        <p:spPr>
          <a:xfrm>
            <a:off x="419000" y="1065675"/>
            <a:ext cx="8343600" cy="0"/>
          </a:xfrm>
          <a:prstGeom prst="straightConnector1">
            <a:avLst/>
          </a:prstGeom>
          <a:noFill/>
          <a:ln w="28575" cap="flat" cmpd="sng">
            <a:solidFill>
              <a:srgbClr val="00A3E6"/>
            </a:solidFill>
            <a:prstDash val="solid"/>
            <a:round/>
            <a:headEnd type="none" w="med" len="med"/>
            <a:tailEnd type="none" w="med" len="med"/>
          </a:ln>
        </p:spPr>
      </p:cxn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spTree>
    <p:extLst>
      <p:ext uri="{BB962C8B-B14F-4D97-AF65-F5344CB8AC3E}">
        <p14:creationId xmlns:p14="http://schemas.microsoft.com/office/powerpoint/2010/main" val="1770681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US" dirty="0" smtClean="0">
                <a:solidFill>
                  <a:schemeClr val="accent5"/>
                </a:solidFill>
                <a:latin typeface="Oswald"/>
                <a:ea typeface="Oswald"/>
                <a:cs typeface="Oswald"/>
                <a:sym typeface="Oswald"/>
              </a:rPr>
              <a:t>Additions </a:t>
            </a:r>
            <a:r>
              <a:rPr lang="en-US" dirty="0">
                <a:solidFill>
                  <a:schemeClr val="accent5"/>
                </a:solidFill>
                <a:latin typeface="Oswald"/>
                <a:ea typeface="Oswald"/>
                <a:cs typeface="Oswald"/>
                <a:sym typeface="Oswald"/>
              </a:rPr>
              <a:t>for Scenario 2</a:t>
            </a:r>
            <a:endParaRPr dirty="0">
              <a:solidFill>
                <a:srgbClr val="2A0048"/>
              </a:solidFill>
              <a:latin typeface="Oswald"/>
              <a:ea typeface="Oswald"/>
              <a:cs typeface="Oswald"/>
              <a:sym typeface="Oswald"/>
            </a:endParaRPr>
          </a:p>
        </p:txBody>
      </p:sp>
      <p:sp>
        <p:nvSpPr>
          <p:cNvPr id="67" name="Google Shape;67;p15"/>
          <p:cNvSpPr txBox="1">
            <a:spLocks noGrp="1"/>
          </p:cNvSpPr>
          <p:nvPr>
            <p:ph type="body" idx="1"/>
          </p:nvPr>
        </p:nvSpPr>
        <p:spPr>
          <a:xfrm>
            <a:off x="311700" y="1327013"/>
            <a:ext cx="8520600" cy="2693400"/>
          </a:xfrm>
          <a:prstGeom prst="rect">
            <a:avLst/>
          </a:prstGeom>
        </p:spPr>
        <p:txBody>
          <a:bodyPr spcFirstLastPara="1" wrap="square" lIns="91425" tIns="91425" rIns="91425" bIns="91425" anchor="t" anchorCtr="0">
            <a:noAutofit/>
          </a:bodyPr>
          <a:lstStyle/>
          <a:p>
            <a:pPr marL="285750" indent="-285750">
              <a:lnSpc>
                <a:spcPct val="100000"/>
              </a:lnSpc>
            </a:pPr>
            <a:r>
              <a:rPr lang="en-US" dirty="0" smtClean="0">
                <a:solidFill>
                  <a:schemeClr val="dk1"/>
                </a:solidFill>
                <a:latin typeface="Open Sans"/>
                <a:ea typeface="Open Sans"/>
                <a:cs typeface="Open Sans"/>
                <a:sym typeface="Open Sans"/>
              </a:rPr>
              <a:t>Then you will see the following new options in Task Management:</a:t>
            </a:r>
            <a:endParaRPr lang="en-US" dirty="0">
              <a:solidFill>
                <a:schemeClr val="dk1"/>
              </a:solidFill>
              <a:latin typeface="Open Sans"/>
              <a:ea typeface="Open Sans"/>
              <a:cs typeface="Open Sans"/>
              <a:sym typeface="Open Sans"/>
            </a:endParaRPr>
          </a:p>
        </p:txBody>
      </p:sp>
      <p:cxnSp>
        <p:nvCxnSpPr>
          <p:cNvPr id="68" name="Google Shape;68;p15"/>
          <p:cNvCxnSpPr/>
          <p:nvPr/>
        </p:nvCxnSpPr>
        <p:spPr>
          <a:xfrm>
            <a:off x="419000" y="1065675"/>
            <a:ext cx="8343600" cy="0"/>
          </a:xfrm>
          <a:prstGeom prst="straightConnector1">
            <a:avLst/>
          </a:prstGeom>
          <a:noFill/>
          <a:ln w="28575" cap="flat" cmpd="sng">
            <a:solidFill>
              <a:srgbClr val="00A3E6"/>
            </a:solidFill>
            <a:prstDash val="solid"/>
            <a:round/>
            <a:headEnd type="none" w="med" len="med"/>
            <a:tailEnd type="none" w="med" len="med"/>
          </a:ln>
        </p:spPr>
      </p:cxn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pic>
        <p:nvPicPr>
          <p:cNvPr id="3" name="Picture 2"/>
          <p:cNvPicPr>
            <a:picLocks noChangeAspect="1"/>
          </p:cNvPicPr>
          <p:nvPr/>
        </p:nvPicPr>
        <p:blipFill>
          <a:blip r:embed="rId4"/>
          <a:stretch>
            <a:fillRect/>
          </a:stretch>
        </p:blipFill>
        <p:spPr>
          <a:xfrm>
            <a:off x="491189" y="2237748"/>
            <a:ext cx="3696392" cy="1249837"/>
          </a:xfrm>
          <a:prstGeom prst="rect">
            <a:avLst/>
          </a:prstGeom>
        </p:spPr>
      </p:pic>
      <p:pic>
        <p:nvPicPr>
          <p:cNvPr id="4" name="Picture 3"/>
          <p:cNvPicPr>
            <a:picLocks noChangeAspect="1"/>
          </p:cNvPicPr>
          <p:nvPr/>
        </p:nvPicPr>
        <p:blipFill>
          <a:blip r:embed="rId5"/>
          <a:stretch>
            <a:fillRect/>
          </a:stretch>
        </p:blipFill>
        <p:spPr>
          <a:xfrm>
            <a:off x="4692316" y="2094804"/>
            <a:ext cx="3437431" cy="1344830"/>
          </a:xfrm>
          <a:prstGeom prst="rect">
            <a:avLst/>
          </a:prstGeom>
        </p:spPr>
      </p:pic>
      <p:sp>
        <p:nvSpPr>
          <p:cNvPr id="9" name="Rectangle 8"/>
          <p:cNvSpPr/>
          <p:nvPr/>
        </p:nvSpPr>
        <p:spPr>
          <a:xfrm>
            <a:off x="491189" y="2894549"/>
            <a:ext cx="3696392" cy="23719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1400" dirty="0" smtClean="0">
              <a:solidFill>
                <a:srgbClr val="FF0000"/>
              </a:solidFill>
            </a:endParaRPr>
          </a:p>
          <a:p>
            <a:pPr algn="ctr"/>
            <a:endParaRPr lang="en-US" sz="1400" dirty="0">
              <a:solidFill>
                <a:srgbClr val="FF0000"/>
              </a:solidFill>
            </a:endParaRPr>
          </a:p>
          <a:p>
            <a:pPr algn="ctr"/>
            <a:endParaRPr lang="en-US" sz="2800" dirty="0" smtClean="0">
              <a:solidFill>
                <a:srgbClr val="FF0000"/>
              </a:solidFill>
            </a:endParaRPr>
          </a:p>
        </p:txBody>
      </p:sp>
      <p:sp>
        <p:nvSpPr>
          <p:cNvPr id="10" name="TextBox 9"/>
          <p:cNvSpPr txBox="1"/>
          <p:nvPr/>
        </p:nvSpPr>
        <p:spPr>
          <a:xfrm>
            <a:off x="419000" y="3497898"/>
            <a:ext cx="3070158" cy="215444"/>
          </a:xfrm>
          <a:prstGeom prst="rect">
            <a:avLst/>
          </a:prstGeom>
          <a:noFill/>
        </p:spPr>
        <p:txBody>
          <a:bodyPr wrap="square" rtlCol="0">
            <a:spAutoFit/>
          </a:bodyPr>
          <a:lstStyle/>
          <a:p>
            <a:r>
              <a:rPr lang="en-US" sz="800" dirty="0" smtClean="0">
                <a:solidFill>
                  <a:srgbClr val="FF0000"/>
                </a:solidFill>
              </a:rPr>
              <a:t>Now the task has the capability to accept multiple AI players</a:t>
            </a:r>
            <a:endParaRPr lang="en-US" sz="800" dirty="0">
              <a:solidFill>
                <a:srgbClr val="FF0000"/>
              </a:solidFill>
            </a:endParaRPr>
          </a:p>
        </p:txBody>
      </p:sp>
      <p:sp>
        <p:nvSpPr>
          <p:cNvPr id="11" name="Rectangle 10"/>
          <p:cNvSpPr/>
          <p:nvPr/>
        </p:nvSpPr>
        <p:spPr>
          <a:xfrm>
            <a:off x="4720574" y="3160392"/>
            <a:ext cx="796762" cy="23719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1400" dirty="0" smtClean="0">
              <a:solidFill>
                <a:srgbClr val="FF0000"/>
              </a:solidFill>
            </a:endParaRPr>
          </a:p>
          <a:p>
            <a:pPr algn="ctr"/>
            <a:endParaRPr lang="en-US" sz="1400" dirty="0">
              <a:solidFill>
                <a:srgbClr val="FF0000"/>
              </a:solidFill>
            </a:endParaRPr>
          </a:p>
          <a:p>
            <a:pPr algn="ctr"/>
            <a:endParaRPr lang="en-US" sz="2800" dirty="0" smtClean="0">
              <a:solidFill>
                <a:srgbClr val="FF0000"/>
              </a:solidFill>
            </a:endParaRPr>
          </a:p>
        </p:txBody>
      </p:sp>
      <p:sp>
        <p:nvSpPr>
          <p:cNvPr id="12" name="TextBox 11"/>
          <p:cNvSpPr txBox="1"/>
          <p:nvPr/>
        </p:nvSpPr>
        <p:spPr>
          <a:xfrm>
            <a:off x="4640752" y="3497898"/>
            <a:ext cx="3389468" cy="584775"/>
          </a:xfrm>
          <a:prstGeom prst="rect">
            <a:avLst/>
          </a:prstGeom>
          <a:noFill/>
        </p:spPr>
        <p:txBody>
          <a:bodyPr wrap="square" rtlCol="0">
            <a:spAutoFit/>
          </a:bodyPr>
          <a:lstStyle/>
          <a:p>
            <a:pPr algn="just"/>
            <a:r>
              <a:rPr lang="en-US" sz="800" dirty="0" smtClean="0">
                <a:solidFill>
                  <a:srgbClr val="FF0000"/>
                </a:solidFill>
              </a:rPr>
              <a:t>When the result are approved, each AI Player will receive same salary from Task Owner, but only the AI Player wins in Cross Validation will be awarded the bonus loyalty token. In this example, winner must has the minimum result value</a:t>
            </a:r>
            <a:r>
              <a:rPr lang="en-US" sz="800" dirty="0">
                <a:solidFill>
                  <a:srgbClr val="FF0000"/>
                </a:solidFill>
              </a:rPr>
              <a:t> </a:t>
            </a:r>
            <a:r>
              <a:rPr lang="en-US" sz="800" dirty="0" smtClean="0">
                <a:solidFill>
                  <a:srgbClr val="FF0000"/>
                </a:solidFill>
              </a:rPr>
              <a:t>and use least time.</a:t>
            </a:r>
            <a:endParaRPr lang="en-US" sz="800" dirty="0">
              <a:solidFill>
                <a:srgbClr val="FF0000"/>
              </a:solidFill>
            </a:endParaRPr>
          </a:p>
        </p:txBody>
      </p:sp>
    </p:spTree>
    <p:extLst>
      <p:ext uri="{BB962C8B-B14F-4D97-AF65-F5344CB8AC3E}">
        <p14:creationId xmlns:p14="http://schemas.microsoft.com/office/powerpoint/2010/main" val="2266370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US" dirty="0" smtClean="0">
                <a:solidFill>
                  <a:schemeClr val="accent5"/>
                </a:solidFill>
                <a:latin typeface="Oswald"/>
                <a:ea typeface="Oswald"/>
                <a:cs typeface="Oswald"/>
                <a:sym typeface="Oswald"/>
              </a:rPr>
              <a:t>Additions </a:t>
            </a:r>
            <a:r>
              <a:rPr lang="en-US" dirty="0">
                <a:solidFill>
                  <a:schemeClr val="accent5"/>
                </a:solidFill>
                <a:latin typeface="Oswald"/>
                <a:ea typeface="Oswald"/>
                <a:cs typeface="Oswald"/>
                <a:sym typeface="Oswald"/>
              </a:rPr>
              <a:t>for Scenario 3</a:t>
            </a:r>
            <a:endParaRPr dirty="0">
              <a:solidFill>
                <a:srgbClr val="2A0048"/>
              </a:solidFill>
              <a:latin typeface="Oswald"/>
              <a:ea typeface="Oswald"/>
              <a:cs typeface="Oswald"/>
              <a:sym typeface="Oswald"/>
            </a:endParaRPr>
          </a:p>
        </p:txBody>
      </p:sp>
      <p:sp>
        <p:nvSpPr>
          <p:cNvPr id="67" name="Google Shape;67;p15"/>
          <p:cNvSpPr txBox="1">
            <a:spLocks noGrp="1"/>
          </p:cNvSpPr>
          <p:nvPr>
            <p:ph type="body" idx="1"/>
          </p:nvPr>
        </p:nvSpPr>
        <p:spPr>
          <a:xfrm>
            <a:off x="311700" y="1327013"/>
            <a:ext cx="8520600" cy="2693400"/>
          </a:xfrm>
          <a:prstGeom prst="rect">
            <a:avLst/>
          </a:prstGeom>
        </p:spPr>
        <p:txBody>
          <a:bodyPr spcFirstLastPara="1" wrap="square" lIns="91425" tIns="91425" rIns="91425" bIns="91425" anchor="t" anchorCtr="0">
            <a:noAutofit/>
          </a:bodyPr>
          <a:lstStyle/>
          <a:p>
            <a:pPr marL="285750" indent="-285750">
              <a:lnSpc>
                <a:spcPct val="100000"/>
              </a:lnSpc>
            </a:pPr>
            <a:r>
              <a:rPr lang="en-US" dirty="0">
                <a:solidFill>
                  <a:schemeClr val="dk1"/>
                </a:solidFill>
                <a:latin typeface="Open Sans"/>
                <a:ea typeface="Open Sans"/>
                <a:cs typeface="Open Sans"/>
                <a:sym typeface="Open Sans"/>
              </a:rPr>
              <a:t>Replace “app”, “contracts”, “migrations” folders with the ones in “</a:t>
            </a:r>
            <a:r>
              <a:rPr lang="en-US" dirty="0" smtClean="0">
                <a:solidFill>
                  <a:srgbClr val="FF0000"/>
                </a:solidFill>
                <a:latin typeface="Open Sans"/>
                <a:ea typeface="Open Sans"/>
                <a:cs typeface="Open Sans"/>
                <a:sym typeface="Open Sans"/>
              </a:rPr>
              <a:t>app_scenario_3</a:t>
            </a:r>
            <a:r>
              <a:rPr lang="en-US" dirty="0" smtClean="0">
                <a:solidFill>
                  <a:schemeClr val="dk1"/>
                </a:solidFill>
                <a:latin typeface="Open Sans"/>
                <a:ea typeface="Open Sans"/>
                <a:cs typeface="Open Sans"/>
                <a:sym typeface="Open Sans"/>
              </a:rPr>
              <a:t>” </a:t>
            </a:r>
            <a:r>
              <a:rPr lang="en-US" dirty="0">
                <a:solidFill>
                  <a:schemeClr val="dk1"/>
                </a:solidFill>
                <a:latin typeface="Open Sans"/>
                <a:ea typeface="Open Sans"/>
                <a:cs typeface="Open Sans"/>
                <a:sym typeface="Open Sans"/>
              </a:rPr>
              <a:t>folder , delete “build” folder</a:t>
            </a:r>
            <a:endParaRPr lang="en-US" dirty="0">
              <a:solidFill>
                <a:schemeClr val="dk1"/>
              </a:solidFill>
              <a:latin typeface="Open Sans"/>
              <a:ea typeface="Open Sans"/>
              <a:cs typeface="Open Sans"/>
              <a:sym typeface="Open Sans"/>
            </a:endParaRPr>
          </a:p>
          <a:p>
            <a:pPr marL="285750" indent="-285750">
              <a:lnSpc>
                <a:spcPct val="100000"/>
              </a:lnSpc>
            </a:pPr>
            <a:endParaRPr lang="en-US" dirty="0">
              <a:solidFill>
                <a:schemeClr val="dk1"/>
              </a:solidFill>
              <a:latin typeface="Open Sans"/>
              <a:ea typeface="Open Sans"/>
              <a:cs typeface="Open Sans"/>
              <a:sym typeface="Open Sans"/>
            </a:endParaRPr>
          </a:p>
          <a:p>
            <a:pPr marL="285750" indent="-285750">
              <a:lnSpc>
                <a:spcPct val="100000"/>
              </a:lnSpc>
            </a:pPr>
            <a:r>
              <a:rPr lang="en-US" dirty="0">
                <a:solidFill>
                  <a:schemeClr val="dk1"/>
                </a:solidFill>
                <a:latin typeface="Open Sans"/>
                <a:ea typeface="Open Sans"/>
                <a:cs typeface="Open Sans"/>
                <a:sym typeface="Open Sans"/>
              </a:rPr>
              <a:t>Compile and migrate the contracts to </a:t>
            </a:r>
            <a:r>
              <a:rPr lang="en-US" dirty="0" err="1">
                <a:solidFill>
                  <a:schemeClr val="dk1"/>
                </a:solidFill>
                <a:latin typeface="Open Sans"/>
                <a:ea typeface="Open Sans"/>
                <a:cs typeface="Open Sans"/>
                <a:sym typeface="Open Sans"/>
              </a:rPr>
              <a:t>Ethereum</a:t>
            </a:r>
            <a:r>
              <a:rPr lang="en-US" dirty="0">
                <a:solidFill>
                  <a:schemeClr val="dk1"/>
                </a:solidFill>
                <a:latin typeface="Open Sans"/>
                <a:ea typeface="Open Sans"/>
                <a:cs typeface="Open Sans"/>
                <a:sym typeface="Open Sans"/>
              </a:rPr>
              <a:t> network, restart the </a:t>
            </a:r>
            <a:r>
              <a:rPr lang="en-US" dirty="0" smtClean="0">
                <a:solidFill>
                  <a:schemeClr val="dk1"/>
                </a:solidFill>
                <a:latin typeface="Open Sans"/>
                <a:ea typeface="Open Sans"/>
                <a:cs typeface="Open Sans"/>
                <a:sym typeface="Open Sans"/>
              </a:rPr>
              <a:t>server</a:t>
            </a:r>
            <a:r>
              <a:rPr lang="zh-CN" altLang="en-US" dirty="0" smtClean="0">
                <a:solidFill>
                  <a:schemeClr val="dk1"/>
                </a:solidFill>
                <a:latin typeface="Open Sans"/>
                <a:ea typeface="Open Sans"/>
                <a:cs typeface="Open Sans"/>
                <a:sym typeface="Open Sans"/>
              </a:rPr>
              <a:t>：</a:t>
            </a:r>
            <a:endParaRPr lang="en-US" altLang="zh-CN" dirty="0" smtClean="0">
              <a:solidFill>
                <a:schemeClr val="dk1"/>
              </a:solidFill>
              <a:latin typeface="Open Sans"/>
              <a:ea typeface="Open Sans"/>
              <a:cs typeface="Open Sans"/>
              <a:sym typeface="Open Sans"/>
            </a:endParaRPr>
          </a:p>
          <a:p>
            <a:pPr marL="744538" indent="-401638">
              <a:buFont typeface="Courier New" panose="02070309020205020404" pitchFamily="49" charset="0"/>
              <a:buChar char="o"/>
            </a:pPr>
            <a:r>
              <a:rPr lang="en-US" sz="1400" dirty="0"/>
              <a:t>Open a </a:t>
            </a:r>
            <a:r>
              <a:rPr lang="en-US" sz="1400" dirty="0" smtClean="0"/>
              <a:t>terminal in the current folder, </a:t>
            </a:r>
            <a:r>
              <a:rPr lang="en-US" sz="1400" dirty="0"/>
              <a:t>do the following commands:</a:t>
            </a:r>
          </a:p>
          <a:p>
            <a:pPr marL="1201738" lvl="1" indent="-401638">
              <a:spcBef>
                <a:spcPts val="600"/>
              </a:spcBef>
              <a:buFont typeface="+mj-lt"/>
              <a:buAutoNum type="arabicPeriod"/>
            </a:pPr>
            <a:r>
              <a:rPr lang="en-US" sz="1000" dirty="0" err="1"/>
              <a:t>pkill</a:t>
            </a:r>
            <a:r>
              <a:rPr lang="en-US" sz="1000" dirty="0"/>
              <a:t> ganache-cli      # kill ganache-cli</a:t>
            </a:r>
          </a:p>
          <a:p>
            <a:pPr marL="1201738" lvl="1" indent="-401638">
              <a:spcBef>
                <a:spcPts val="600"/>
              </a:spcBef>
              <a:buFont typeface="+mj-lt"/>
              <a:buAutoNum type="arabicPeriod"/>
            </a:pPr>
            <a:r>
              <a:rPr lang="en-US" sz="1000" dirty="0" err="1"/>
              <a:t>pkill</a:t>
            </a:r>
            <a:r>
              <a:rPr lang="en-US" sz="1000" dirty="0"/>
              <a:t> </a:t>
            </a:r>
            <a:r>
              <a:rPr lang="en-US" sz="1000" dirty="0" err="1"/>
              <a:t>npm</a:t>
            </a:r>
            <a:r>
              <a:rPr lang="en-US" sz="1000" dirty="0"/>
              <a:t>                 # kill </a:t>
            </a:r>
            <a:r>
              <a:rPr lang="en-US" sz="1000" dirty="0" err="1"/>
              <a:t>npm</a:t>
            </a:r>
            <a:r>
              <a:rPr lang="en-US" sz="1000" dirty="0"/>
              <a:t> run dev</a:t>
            </a:r>
          </a:p>
          <a:p>
            <a:pPr marL="1201738" lvl="1" indent="-401638">
              <a:spcBef>
                <a:spcPts val="600"/>
              </a:spcBef>
              <a:buFont typeface="+mj-lt"/>
              <a:buAutoNum type="arabicPeriod"/>
            </a:pPr>
            <a:r>
              <a:rPr lang="en-US" sz="1000" dirty="0"/>
              <a:t>ganache-cli -d &amp;     # run in a new tab</a:t>
            </a:r>
          </a:p>
          <a:p>
            <a:pPr marL="1201738" lvl="1" indent="-401638">
              <a:spcBef>
                <a:spcPts val="600"/>
              </a:spcBef>
              <a:buFont typeface="+mj-lt"/>
              <a:buAutoNum type="arabicPeriod"/>
            </a:pPr>
            <a:r>
              <a:rPr lang="en-US" sz="1000" dirty="0"/>
              <a:t>truffle compile</a:t>
            </a:r>
          </a:p>
          <a:p>
            <a:pPr marL="1201738" lvl="1" indent="-401638">
              <a:spcBef>
                <a:spcPts val="600"/>
              </a:spcBef>
              <a:buFont typeface="+mj-lt"/>
              <a:buAutoNum type="arabicPeriod"/>
            </a:pPr>
            <a:r>
              <a:rPr lang="en-US" sz="1000" dirty="0"/>
              <a:t>truffle migrate</a:t>
            </a:r>
          </a:p>
          <a:p>
            <a:pPr marL="1201738" lvl="1" indent="-401638">
              <a:spcBef>
                <a:spcPts val="600"/>
              </a:spcBef>
              <a:buFont typeface="+mj-lt"/>
              <a:buAutoNum type="arabicPeriod"/>
            </a:pPr>
            <a:r>
              <a:rPr lang="en-US" sz="1000" dirty="0" err="1"/>
              <a:t>npm</a:t>
            </a:r>
            <a:r>
              <a:rPr lang="en-US" sz="1000" dirty="0"/>
              <a:t> run dev &amp;       #run in a new tab</a:t>
            </a:r>
          </a:p>
          <a:p>
            <a:pPr marL="744538" indent="-401638">
              <a:spcBef>
                <a:spcPts val="1200"/>
              </a:spcBef>
              <a:buFont typeface="Courier New" panose="02070309020205020404" pitchFamily="49" charset="0"/>
              <a:buChar char="o"/>
            </a:pPr>
            <a:r>
              <a:rPr lang="en-US" sz="1400" dirty="0"/>
              <a:t>Close and re-open web browser for “http://localhost:8080</a:t>
            </a:r>
            <a:r>
              <a:rPr lang="en-US" sz="1400" dirty="0" smtClean="0"/>
              <a:t>”</a:t>
            </a:r>
            <a:endParaRPr dirty="0">
              <a:solidFill>
                <a:schemeClr val="dk1"/>
              </a:solidFill>
              <a:latin typeface="Open Sans"/>
              <a:ea typeface="Open Sans"/>
              <a:cs typeface="Open Sans"/>
              <a:sym typeface="Open Sans"/>
            </a:endParaRPr>
          </a:p>
          <a:p>
            <a:pPr marL="457200" lvl="0" indent="-342900" algn="l" rtl="0">
              <a:lnSpc>
                <a:spcPct val="100000"/>
              </a:lnSpc>
              <a:spcBef>
                <a:spcPts val="0"/>
              </a:spcBef>
              <a:spcAft>
                <a:spcPts val="0"/>
              </a:spcAft>
              <a:buClr>
                <a:schemeClr val="dk1"/>
              </a:buClr>
              <a:buSzPts val="1800"/>
              <a:buFont typeface="Open Sans"/>
              <a:buChar char="❏"/>
            </a:pPr>
            <a:endParaRPr dirty="0">
              <a:solidFill>
                <a:schemeClr val="dk1"/>
              </a:solidFill>
              <a:latin typeface="Open Sans"/>
              <a:ea typeface="Open Sans"/>
              <a:cs typeface="Open Sans"/>
              <a:sym typeface="Open Sans"/>
            </a:endParaRPr>
          </a:p>
        </p:txBody>
      </p:sp>
      <p:cxnSp>
        <p:nvCxnSpPr>
          <p:cNvPr id="68" name="Google Shape;68;p15"/>
          <p:cNvCxnSpPr/>
          <p:nvPr/>
        </p:nvCxnSpPr>
        <p:spPr>
          <a:xfrm>
            <a:off x="419000" y="1065675"/>
            <a:ext cx="8343600" cy="0"/>
          </a:xfrm>
          <a:prstGeom prst="straightConnector1">
            <a:avLst/>
          </a:prstGeom>
          <a:noFill/>
          <a:ln w="28575" cap="flat" cmpd="sng">
            <a:solidFill>
              <a:srgbClr val="00A3E6"/>
            </a:solidFill>
            <a:prstDash val="solid"/>
            <a:round/>
            <a:headEnd type="none" w="med" len="med"/>
            <a:tailEnd type="none" w="med" len="med"/>
          </a:ln>
        </p:spPr>
      </p:cxn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spTree>
    <p:extLst>
      <p:ext uri="{BB962C8B-B14F-4D97-AF65-F5344CB8AC3E}">
        <p14:creationId xmlns:p14="http://schemas.microsoft.com/office/powerpoint/2010/main" val="2824426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US" dirty="0" smtClean="0">
                <a:solidFill>
                  <a:schemeClr val="accent5"/>
                </a:solidFill>
                <a:latin typeface="Oswald"/>
                <a:ea typeface="Oswald"/>
                <a:cs typeface="Oswald"/>
                <a:sym typeface="Oswald"/>
              </a:rPr>
              <a:t>Additions </a:t>
            </a:r>
            <a:r>
              <a:rPr lang="en-US" dirty="0">
                <a:solidFill>
                  <a:schemeClr val="accent5"/>
                </a:solidFill>
                <a:latin typeface="Oswald"/>
                <a:ea typeface="Oswald"/>
                <a:cs typeface="Oswald"/>
                <a:sym typeface="Oswald"/>
              </a:rPr>
              <a:t>for Scenario 3</a:t>
            </a:r>
            <a:endParaRPr dirty="0">
              <a:solidFill>
                <a:srgbClr val="2A0048"/>
              </a:solidFill>
              <a:latin typeface="Oswald"/>
              <a:ea typeface="Oswald"/>
              <a:cs typeface="Oswald"/>
              <a:sym typeface="Oswald"/>
            </a:endParaRPr>
          </a:p>
        </p:txBody>
      </p:sp>
      <p:sp>
        <p:nvSpPr>
          <p:cNvPr id="67" name="Google Shape;67;p15"/>
          <p:cNvSpPr txBox="1">
            <a:spLocks noGrp="1"/>
          </p:cNvSpPr>
          <p:nvPr>
            <p:ph type="body" idx="1"/>
          </p:nvPr>
        </p:nvSpPr>
        <p:spPr>
          <a:xfrm>
            <a:off x="311700" y="1327013"/>
            <a:ext cx="8520600" cy="2693400"/>
          </a:xfrm>
          <a:prstGeom prst="rect">
            <a:avLst/>
          </a:prstGeom>
        </p:spPr>
        <p:txBody>
          <a:bodyPr spcFirstLastPara="1" wrap="square" lIns="91425" tIns="91425" rIns="91425" bIns="91425" anchor="t" anchorCtr="0">
            <a:noAutofit/>
          </a:bodyPr>
          <a:lstStyle/>
          <a:p>
            <a:pPr marL="285750" indent="-285750">
              <a:lnSpc>
                <a:spcPct val="100000"/>
              </a:lnSpc>
            </a:pPr>
            <a:r>
              <a:rPr lang="en-US" dirty="0" smtClean="0">
                <a:solidFill>
                  <a:schemeClr val="dk1"/>
                </a:solidFill>
                <a:latin typeface="Open Sans"/>
                <a:ea typeface="Open Sans"/>
                <a:cs typeface="Open Sans"/>
                <a:sym typeface="Open Sans"/>
              </a:rPr>
              <a:t>Then </a:t>
            </a:r>
            <a:r>
              <a:rPr lang="en-US" dirty="0">
                <a:solidFill>
                  <a:schemeClr val="dk1"/>
                </a:solidFill>
                <a:latin typeface="Open Sans"/>
                <a:ea typeface="Open Sans"/>
                <a:cs typeface="Open Sans"/>
                <a:sym typeface="Open Sans"/>
              </a:rPr>
              <a:t>you will see the following new </a:t>
            </a:r>
            <a:r>
              <a:rPr lang="en-US" dirty="0" smtClean="0">
                <a:solidFill>
                  <a:srgbClr val="FF0000"/>
                </a:solidFill>
                <a:latin typeface="Open Sans"/>
                <a:ea typeface="Open Sans"/>
                <a:cs typeface="Open Sans"/>
                <a:sym typeface="Open Sans"/>
              </a:rPr>
              <a:t>Drug Ecosystem </a:t>
            </a:r>
            <a:r>
              <a:rPr lang="en-US" dirty="0" smtClean="0">
                <a:solidFill>
                  <a:schemeClr val="dk1"/>
                </a:solidFill>
                <a:latin typeface="Open Sans"/>
                <a:ea typeface="Open Sans"/>
                <a:cs typeface="Open Sans"/>
                <a:sym typeface="Open Sans"/>
              </a:rPr>
              <a:t>panel:</a:t>
            </a:r>
            <a:endParaRPr lang="en-US" dirty="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latin typeface="Open Sans"/>
              <a:ea typeface="Open Sans"/>
              <a:cs typeface="Open Sans"/>
              <a:sym typeface="Open Sans"/>
            </a:endParaRPr>
          </a:p>
          <a:p>
            <a:pPr marL="457200" lvl="0" indent="-342900" algn="l" rtl="0">
              <a:lnSpc>
                <a:spcPct val="100000"/>
              </a:lnSpc>
              <a:spcBef>
                <a:spcPts val="0"/>
              </a:spcBef>
              <a:spcAft>
                <a:spcPts val="0"/>
              </a:spcAft>
              <a:buClr>
                <a:schemeClr val="dk1"/>
              </a:buClr>
              <a:buSzPts val="1800"/>
              <a:buFont typeface="Open Sans"/>
              <a:buChar char="❏"/>
            </a:pPr>
            <a:endParaRPr dirty="0">
              <a:solidFill>
                <a:schemeClr val="dk1"/>
              </a:solidFill>
              <a:latin typeface="Open Sans"/>
              <a:ea typeface="Open Sans"/>
              <a:cs typeface="Open Sans"/>
              <a:sym typeface="Open Sans"/>
            </a:endParaRPr>
          </a:p>
        </p:txBody>
      </p:sp>
      <p:cxnSp>
        <p:nvCxnSpPr>
          <p:cNvPr id="68" name="Google Shape;68;p15"/>
          <p:cNvCxnSpPr/>
          <p:nvPr/>
        </p:nvCxnSpPr>
        <p:spPr>
          <a:xfrm>
            <a:off x="419000" y="1065675"/>
            <a:ext cx="8343600" cy="0"/>
          </a:xfrm>
          <a:prstGeom prst="straightConnector1">
            <a:avLst/>
          </a:prstGeom>
          <a:noFill/>
          <a:ln w="28575" cap="flat" cmpd="sng">
            <a:solidFill>
              <a:srgbClr val="00A3E6"/>
            </a:solidFill>
            <a:prstDash val="solid"/>
            <a:round/>
            <a:headEnd type="none" w="med" len="med"/>
            <a:tailEnd type="none" w="med" len="med"/>
          </a:ln>
        </p:spPr>
      </p:cxn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pic>
        <p:nvPicPr>
          <p:cNvPr id="2" name="Picture 1"/>
          <p:cNvPicPr>
            <a:picLocks noChangeAspect="1"/>
          </p:cNvPicPr>
          <p:nvPr/>
        </p:nvPicPr>
        <p:blipFill>
          <a:blip r:embed="rId4"/>
          <a:stretch>
            <a:fillRect/>
          </a:stretch>
        </p:blipFill>
        <p:spPr>
          <a:xfrm>
            <a:off x="1626567" y="1845809"/>
            <a:ext cx="5493466" cy="2797394"/>
          </a:xfrm>
          <a:prstGeom prst="rect">
            <a:avLst/>
          </a:prstGeom>
        </p:spPr>
      </p:pic>
      <p:sp>
        <p:nvSpPr>
          <p:cNvPr id="7" name="Rectangle 6"/>
          <p:cNvSpPr/>
          <p:nvPr/>
        </p:nvSpPr>
        <p:spPr>
          <a:xfrm>
            <a:off x="1723314" y="2959855"/>
            <a:ext cx="5277447" cy="56594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1400" dirty="0" smtClean="0">
              <a:solidFill>
                <a:srgbClr val="FF0000"/>
              </a:solidFill>
            </a:endParaRPr>
          </a:p>
          <a:p>
            <a:pPr algn="ctr"/>
            <a:endParaRPr lang="en-US" sz="1400" dirty="0">
              <a:solidFill>
                <a:srgbClr val="FF0000"/>
              </a:solidFill>
            </a:endParaRPr>
          </a:p>
          <a:p>
            <a:pPr algn="ctr"/>
            <a:endParaRPr lang="en-US" sz="2800" dirty="0" smtClean="0">
              <a:solidFill>
                <a:srgbClr val="FF0000"/>
              </a:solidFill>
            </a:endParaRPr>
          </a:p>
        </p:txBody>
      </p:sp>
      <p:sp>
        <p:nvSpPr>
          <p:cNvPr id="8" name="TextBox 7"/>
          <p:cNvSpPr txBox="1"/>
          <p:nvPr/>
        </p:nvSpPr>
        <p:spPr>
          <a:xfrm>
            <a:off x="1671910" y="2721465"/>
            <a:ext cx="3070158" cy="215444"/>
          </a:xfrm>
          <a:prstGeom prst="rect">
            <a:avLst/>
          </a:prstGeom>
          <a:noFill/>
        </p:spPr>
        <p:txBody>
          <a:bodyPr wrap="square" rtlCol="0">
            <a:spAutoFit/>
          </a:bodyPr>
          <a:lstStyle/>
          <a:p>
            <a:r>
              <a:rPr lang="en-US" sz="800" dirty="0" smtClean="0">
                <a:solidFill>
                  <a:srgbClr val="FF0000"/>
                </a:solidFill>
              </a:rPr>
              <a:t>All drug tasks in the ecosystem will be list here</a:t>
            </a:r>
            <a:endParaRPr lang="en-US" sz="800" dirty="0">
              <a:solidFill>
                <a:srgbClr val="FF0000"/>
              </a:solidFill>
            </a:endParaRPr>
          </a:p>
        </p:txBody>
      </p:sp>
      <p:sp>
        <p:nvSpPr>
          <p:cNvPr id="9" name="Rectangle 8"/>
          <p:cNvSpPr/>
          <p:nvPr/>
        </p:nvSpPr>
        <p:spPr>
          <a:xfrm>
            <a:off x="1723315" y="3687347"/>
            <a:ext cx="2248574" cy="2249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800" dirty="0" smtClean="0">
                <a:solidFill>
                  <a:srgbClr val="FF0000"/>
                </a:solidFill>
              </a:rPr>
              <a:t>Everyone can create a drug task</a:t>
            </a:r>
          </a:p>
        </p:txBody>
      </p:sp>
      <p:sp>
        <p:nvSpPr>
          <p:cNvPr id="10" name="Rectangle 9"/>
          <p:cNvSpPr/>
          <p:nvPr/>
        </p:nvSpPr>
        <p:spPr>
          <a:xfrm>
            <a:off x="1726929" y="3955199"/>
            <a:ext cx="5158178" cy="4106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smtClean="0">
              <a:solidFill>
                <a:srgbClr val="FF0000"/>
              </a:solidFill>
            </a:endParaRPr>
          </a:p>
          <a:p>
            <a:pPr algn="ctr"/>
            <a:endParaRPr lang="en-US" sz="800" dirty="0">
              <a:solidFill>
                <a:srgbClr val="FF0000"/>
              </a:solidFill>
            </a:endParaRPr>
          </a:p>
          <a:p>
            <a:pPr algn="ctr"/>
            <a:endParaRPr lang="en-US" sz="1400" dirty="0" smtClean="0">
              <a:solidFill>
                <a:srgbClr val="FF0000"/>
              </a:solidFill>
            </a:endParaRPr>
          </a:p>
          <a:p>
            <a:pPr algn="ctr"/>
            <a:endParaRPr lang="en-US" sz="1400" dirty="0">
              <a:solidFill>
                <a:srgbClr val="FF0000"/>
              </a:solidFill>
            </a:endParaRPr>
          </a:p>
          <a:p>
            <a:pPr algn="ctr"/>
            <a:endParaRPr lang="en-US" sz="2800" dirty="0" smtClean="0">
              <a:solidFill>
                <a:srgbClr val="FF0000"/>
              </a:solidFill>
            </a:endParaRPr>
          </a:p>
        </p:txBody>
      </p:sp>
      <p:sp>
        <p:nvSpPr>
          <p:cNvPr id="11" name="TextBox 10"/>
          <p:cNvSpPr txBox="1"/>
          <p:nvPr/>
        </p:nvSpPr>
        <p:spPr>
          <a:xfrm>
            <a:off x="2380898" y="4074171"/>
            <a:ext cx="2924990" cy="338554"/>
          </a:xfrm>
          <a:prstGeom prst="rect">
            <a:avLst/>
          </a:prstGeom>
          <a:noFill/>
        </p:spPr>
        <p:txBody>
          <a:bodyPr wrap="square" rtlCol="0">
            <a:spAutoFit/>
          </a:bodyPr>
          <a:lstStyle/>
          <a:p>
            <a:r>
              <a:rPr lang="en-US" sz="800" dirty="0" smtClean="0">
                <a:solidFill>
                  <a:srgbClr val="FF0000"/>
                </a:solidFill>
              </a:rPr>
              <a:t>Select a drug task by Task ID, then you will see the three components introduced in previous slides</a:t>
            </a:r>
            <a:endParaRPr lang="en-US" sz="800" dirty="0">
              <a:solidFill>
                <a:srgbClr val="FF0000"/>
              </a:solidFill>
            </a:endParaRPr>
          </a:p>
        </p:txBody>
      </p:sp>
    </p:spTree>
    <p:extLst>
      <p:ext uri="{BB962C8B-B14F-4D97-AF65-F5344CB8AC3E}">
        <p14:creationId xmlns:p14="http://schemas.microsoft.com/office/powerpoint/2010/main" val="186246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US" dirty="0">
                <a:solidFill>
                  <a:schemeClr val="accent5"/>
                </a:solidFill>
                <a:latin typeface="Oswald"/>
                <a:ea typeface="Oswald"/>
                <a:cs typeface="Oswald"/>
                <a:sym typeface="Oswald"/>
              </a:rPr>
              <a:t>Summary</a:t>
            </a:r>
            <a:endParaRPr dirty="0">
              <a:solidFill>
                <a:srgbClr val="2A0048"/>
              </a:solidFill>
              <a:latin typeface="Oswald"/>
              <a:ea typeface="Oswald"/>
              <a:cs typeface="Oswald"/>
              <a:sym typeface="Oswald"/>
            </a:endParaRPr>
          </a:p>
        </p:txBody>
      </p:sp>
      <p:cxnSp>
        <p:nvCxnSpPr>
          <p:cNvPr id="68" name="Google Shape;68;p15"/>
          <p:cNvCxnSpPr/>
          <p:nvPr/>
        </p:nvCxnSpPr>
        <p:spPr>
          <a:xfrm>
            <a:off x="419000" y="1065675"/>
            <a:ext cx="8343600" cy="0"/>
          </a:xfrm>
          <a:prstGeom prst="straightConnector1">
            <a:avLst/>
          </a:prstGeom>
          <a:noFill/>
          <a:ln w="28575" cap="flat" cmpd="sng">
            <a:solidFill>
              <a:srgbClr val="00A3E6"/>
            </a:solidFill>
            <a:prstDash val="solid"/>
            <a:round/>
            <a:headEnd type="none" w="med" len="med"/>
            <a:tailEnd type="none" w="med" len="med"/>
          </a:ln>
        </p:spPr>
      </p:cxn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sp>
        <p:nvSpPr>
          <p:cNvPr id="7" name="Content Placeholder 2"/>
          <p:cNvSpPr txBox="1">
            <a:spLocks/>
          </p:cNvSpPr>
          <p:nvPr/>
        </p:nvSpPr>
        <p:spPr>
          <a:xfrm>
            <a:off x="6281582" y="1458853"/>
            <a:ext cx="2634798" cy="35369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latin typeface="Open Sans" panose="020B0604020202020204" charset="0"/>
                <a:ea typeface="Open Sans" panose="020B0604020202020204" charset="0"/>
                <a:cs typeface="Open Sans" panose="020B0604020202020204" charset="0"/>
              </a:rPr>
              <a:t>Four Components</a:t>
            </a:r>
          </a:p>
          <a:p>
            <a:pPr>
              <a:buFont typeface="Wingdings" panose="05000000000000000000" pitchFamily="2" charset="2"/>
              <a:buChar char="ü"/>
            </a:pPr>
            <a:r>
              <a:rPr lang="en-US" sz="1800" dirty="0">
                <a:latin typeface="Open Sans" panose="020B0604020202020204" charset="0"/>
                <a:ea typeface="Open Sans" panose="020B0604020202020204" charset="0"/>
                <a:cs typeface="Open Sans" panose="020B0604020202020204" charset="0"/>
              </a:rPr>
              <a:t>Legitimation</a:t>
            </a:r>
          </a:p>
          <a:p>
            <a:pPr>
              <a:buFont typeface="Wingdings" panose="05000000000000000000" pitchFamily="2" charset="2"/>
              <a:buChar char="ü"/>
            </a:pPr>
            <a:r>
              <a:rPr lang="en-US" sz="1800" dirty="0">
                <a:latin typeface="Open Sans" panose="020B0604020202020204" charset="0"/>
                <a:ea typeface="Open Sans" panose="020B0604020202020204" charset="0"/>
                <a:cs typeface="Open Sans" panose="020B0604020202020204" charset="0"/>
              </a:rPr>
              <a:t>Loyalty Token Management </a:t>
            </a:r>
          </a:p>
          <a:p>
            <a:pPr>
              <a:buFont typeface="Wingdings" panose="05000000000000000000" pitchFamily="2" charset="2"/>
              <a:buChar char="ü"/>
            </a:pPr>
            <a:r>
              <a:rPr lang="en-US" sz="1800" dirty="0">
                <a:latin typeface="Open Sans" panose="020B0604020202020204" charset="0"/>
                <a:ea typeface="Open Sans" panose="020B0604020202020204" charset="0"/>
                <a:cs typeface="Open Sans" panose="020B0604020202020204" charset="0"/>
              </a:rPr>
              <a:t>Task Management </a:t>
            </a:r>
            <a:endParaRPr lang="en-US" sz="1800" dirty="0" smtClean="0">
              <a:latin typeface="Open Sans" panose="020B0604020202020204" charset="0"/>
              <a:ea typeface="Open Sans" panose="020B0604020202020204" charset="0"/>
              <a:cs typeface="Open Sans" panose="020B0604020202020204" charset="0"/>
            </a:endParaRPr>
          </a:p>
          <a:p>
            <a:pPr>
              <a:buFont typeface="Wingdings" panose="05000000000000000000" pitchFamily="2" charset="2"/>
              <a:buChar char="ü"/>
            </a:pPr>
            <a:r>
              <a:rPr lang="en-US" sz="1800" dirty="0" smtClean="0">
                <a:latin typeface="Open Sans" panose="020B0604020202020204" charset="0"/>
                <a:ea typeface="Open Sans" panose="020B0604020202020204" charset="0"/>
                <a:cs typeface="Open Sans" panose="020B0604020202020204" charset="0"/>
              </a:rPr>
              <a:t>Drug Ecosystem     (S3 Only)</a:t>
            </a:r>
            <a:endParaRPr lang="en-US" sz="1800" dirty="0">
              <a:latin typeface="Open Sans" panose="020B0604020202020204" charset="0"/>
              <a:ea typeface="Open Sans" panose="020B0604020202020204" charset="0"/>
              <a:cs typeface="Open Sans" panose="020B0604020202020204" charset="0"/>
            </a:endParaRPr>
          </a:p>
        </p:txBody>
      </p:sp>
      <p:sp>
        <p:nvSpPr>
          <p:cNvPr id="8" name="Content Placeholder 2"/>
          <p:cNvSpPr txBox="1">
            <a:spLocks/>
          </p:cNvSpPr>
          <p:nvPr/>
        </p:nvSpPr>
        <p:spPr>
          <a:xfrm>
            <a:off x="311700" y="1458853"/>
            <a:ext cx="2685881" cy="33628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latin typeface="Open Sans" panose="020B0604020202020204" charset="0"/>
                <a:ea typeface="Open Sans" panose="020B0604020202020204" charset="0"/>
                <a:cs typeface="Open Sans" panose="020B0604020202020204" charset="0"/>
              </a:rPr>
              <a:t>Two Roles</a:t>
            </a:r>
          </a:p>
          <a:p>
            <a:pPr>
              <a:buFont typeface="Wingdings" panose="05000000000000000000" pitchFamily="2" charset="2"/>
              <a:buChar char="v"/>
            </a:pPr>
            <a:r>
              <a:rPr lang="en-US" sz="1800" dirty="0">
                <a:solidFill>
                  <a:srgbClr val="00B050"/>
                </a:solidFill>
                <a:latin typeface="Open Sans" panose="020B0604020202020204" charset="0"/>
                <a:ea typeface="Open Sans" panose="020B0604020202020204" charset="0"/>
                <a:cs typeface="Open Sans" panose="020B0604020202020204" charset="0"/>
              </a:rPr>
              <a:t>Task Owner</a:t>
            </a:r>
            <a:r>
              <a:rPr lang="en-US" sz="1800" dirty="0" smtClean="0">
                <a:solidFill>
                  <a:srgbClr val="00B050"/>
                </a:solidFill>
                <a:latin typeface="Open Sans" panose="020B0604020202020204" charset="0"/>
                <a:ea typeface="Open Sans" panose="020B0604020202020204" charset="0"/>
                <a:cs typeface="Open Sans" panose="020B0604020202020204" charset="0"/>
              </a:rPr>
              <a:t>:</a:t>
            </a:r>
          </a:p>
          <a:p>
            <a:pPr marL="515938" lvl="1" indent="-230188">
              <a:lnSpc>
                <a:spcPct val="100000"/>
              </a:lnSpc>
              <a:buFont typeface="Wingdings" panose="05000000000000000000" pitchFamily="2" charset="2"/>
              <a:buChar char="ü"/>
            </a:pPr>
            <a:r>
              <a:rPr lang="en-US" sz="1400" dirty="0" smtClean="0">
                <a:solidFill>
                  <a:schemeClr val="bg2"/>
                </a:solidFill>
                <a:latin typeface="Open Sans" panose="020B0604020202020204" charset="0"/>
                <a:ea typeface="Open Sans" panose="020B0604020202020204" charset="0"/>
                <a:cs typeface="Open Sans" panose="020B0604020202020204" charset="0"/>
              </a:rPr>
              <a:t>Create </a:t>
            </a:r>
            <a:r>
              <a:rPr lang="en-US" sz="1400" dirty="0">
                <a:solidFill>
                  <a:schemeClr val="bg2"/>
                </a:solidFill>
                <a:latin typeface="Open Sans" panose="020B0604020202020204" charset="0"/>
                <a:ea typeface="Open Sans" panose="020B0604020202020204" charset="0"/>
                <a:cs typeface="Open Sans" panose="020B0604020202020204" charset="0"/>
              </a:rPr>
              <a:t>a task, provide a drug </a:t>
            </a:r>
            <a:r>
              <a:rPr lang="en-US" sz="1400" dirty="0" smtClean="0">
                <a:solidFill>
                  <a:schemeClr val="bg2"/>
                </a:solidFill>
                <a:latin typeface="Open Sans" panose="020B0604020202020204" charset="0"/>
                <a:ea typeface="Open Sans" panose="020B0604020202020204" charset="0"/>
                <a:cs typeface="Open Sans" panose="020B0604020202020204" charset="0"/>
              </a:rPr>
              <a:t>structure, initiate loyalty token</a:t>
            </a:r>
          </a:p>
          <a:p>
            <a:pPr>
              <a:buFont typeface="Wingdings" panose="05000000000000000000" pitchFamily="2" charset="2"/>
              <a:buChar char="v"/>
            </a:pPr>
            <a:r>
              <a:rPr lang="en-US" sz="1800" dirty="0" smtClean="0">
                <a:solidFill>
                  <a:srgbClr val="0070C0"/>
                </a:solidFill>
              </a:rPr>
              <a:t>AI Player</a:t>
            </a:r>
          </a:p>
          <a:p>
            <a:pPr marL="515938" lvl="1" indent="-230188">
              <a:lnSpc>
                <a:spcPct val="100000"/>
              </a:lnSpc>
              <a:buFont typeface="Wingdings" panose="05000000000000000000" pitchFamily="2" charset="2"/>
              <a:buChar char="ü"/>
            </a:pPr>
            <a:r>
              <a:rPr lang="en-US" sz="1400" dirty="0" smtClean="0">
                <a:solidFill>
                  <a:schemeClr val="bg2"/>
                </a:solidFill>
                <a:latin typeface="Open Sans" panose="020B0604020202020204" charset="0"/>
                <a:ea typeface="Open Sans" panose="020B0604020202020204" charset="0"/>
                <a:cs typeface="Open Sans" panose="020B0604020202020204" charset="0"/>
              </a:rPr>
              <a:t>Accept </a:t>
            </a:r>
            <a:r>
              <a:rPr lang="en-US" sz="1400" dirty="0">
                <a:solidFill>
                  <a:schemeClr val="bg2"/>
                </a:solidFill>
                <a:latin typeface="Open Sans" panose="020B0604020202020204" charset="0"/>
                <a:ea typeface="Open Sans" panose="020B0604020202020204" charset="0"/>
                <a:cs typeface="Open Sans" panose="020B0604020202020204" charset="0"/>
              </a:rPr>
              <a:t>a task, take drug structure as input, do AI computation, and share result with task owner</a:t>
            </a:r>
          </a:p>
        </p:txBody>
      </p:sp>
      <p:sp>
        <p:nvSpPr>
          <p:cNvPr id="10" name="Content Placeholder 2"/>
          <p:cNvSpPr txBox="1">
            <a:spLocks/>
          </p:cNvSpPr>
          <p:nvPr/>
        </p:nvSpPr>
        <p:spPr>
          <a:xfrm>
            <a:off x="3172905" y="1458853"/>
            <a:ext cx="2891818" cy="35369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a:buNone/>
            </a:pPr>
            <a:r>
              <a:rPr lang="en-US" sz="2000" b="1" dirty="0">
                <a:latin typeface="Open Sans" panose="020B0604020202020204" charset="0"/>
                <a:ea typeface="Open Sans" panose="020B0604020202020204" charset="0"/>
                <a:cs typeface="Open Sans" panose="020B0604020202020204" charset="0"/>
              </a:rPr>
              <a:t>Three Scenarios</a:t>
            </a:r>
          </a:p>
          <a:p>
            <a:pPr>
              <a:buFont typeface="Wingdings" panose="05000000000000000000" pitchFamily="2" charset="2"/>
              <a:buChar char="ü"/>
            </a:pPr>
            <a:r>
              <a:rPr lang="en-US" sz="1800" dirty="0">
                <a:latin typeface="Open Sans" panose="020B0604020202020204" charset="0"/>
                <a:ea typeface="Open Sans" panose="020B0604020202020204" charset="0"/>
                <a:cs typeface="Open Sans" panose="020B0604020202020204" charset="0"/>
              </a:rPr>
              <a:t>Scenario 1: </a:t>
            </a:r>
          </a:p>
          <a:p>
            <a:pPr marL="457200" lvl="1" indent="0">
              <a:lnSpc>
                <a:spcPct val="100000"/>
              </a:lnSpc>
              <a:spcBef>
                <a:spcPts val="0"/>
              </a:spcBef>
              <a:buFont typeface="Arial"/>
              <a:buNone/>
            </a:pPr>
            <a:r>
              <a:rPr lang="en-US" sz="1800" dirty="0">
                <a:solidFill>
                  <a:srgbClr val="0070C0"/>
                </a:solidFill>
                <a:latin typeface="Open Sans" panose="020B0604020202020204" charset="0"/>
                <a:ea typeface="Open Sans" panose="020B0604020202020204" charset="0"/>
                <a:cs typeface="Open Sans" panose="020B0604020202020204" charset="0"/>
              </a:rPr>
              <a:t>101 Handshake</a:t>
            </a:r>
          </a:p>
          <a:p>
            <a:pPr>
              <a:buFont typeface="Wingdings" panose="05000000000000000000" pitchFamily="2" charset="2"/>
              <a:buChar char="ü"/>
            </a:pPr>
            <a:r>
              <a:rPr lang="en-US" sz="1800" dirty="0">
                <a:latin typeface="Open Sans" panose="020B0604020202020204" charset="0"/>
                <a:ea typeface="Open Sans" panose="020B0604020202020204" charset="0"/>
                <a:cs typeface="Open Sans" panose="020B0604020202020204" charset="0"/>
              </a:rPr>
              <a:t>Scenario 2:</a:t>
            </a:r>
          </a:p>
          <a:p>
            <a:pPr marL="457200" lvl="1" indent="0">
              <a:lnSpc>
                <a:spcPct val="100000"/>
              </a:lnSpc>
              <a:spcBef>
                <a:spcPts val="0"/>
              </a:spcBef>
              <a:buNone/>
            </a:pPr>
            <a:r>
              <a:rPr lang="en-US" sz="1800" dirty="0">
                <a:solidFill>
                  <a:srgbClr val="0070C0"/>
                </a:solidFill>
                <a:latin typeface="Open Sans" panose="020B0604020202020204" charset="0"/>
                <a:ea typeface="Open Sans" panose="020B0604020202020204" charset="0"/>
                <a:cs typeface="Open Sans" panose="020B0604020202020204" charset="0"/>
              </a:rPr>
              <a:t>Choose the Best</a:t>
            </a:r>
          </a:p>
          <a:p>
            <a:pPr>
              <a:buFont typeface="Wingdings" panose="05000000000000000000" pitchFamily="2" charset="2"/>
              <a:buChar char="ü"/>
            </a:pPr>
            <a:r>
              <a:rPr lang="en-US" sz="1800" dirty="0">
                <a:latin typeface="Open Sans" panose="020B0604020202020204" charset="0"/>
                <a:ea typeface="Open Sans" panose="020B0604020202020204" charset="0"/>
                <a:cs typeface="Open Sans" panose="020B0604020202020204" charset="0"/>
              </a:rPr>
              <a:t>Scenario 3: </a:t>
            </a:r>
          </a:p>
          <a:p>
            <a:pPr marL="457200" lvl="1" indent="0">
              <a:lnSpc>
                <a:spcPct val="100000"/>
              </a:lnSpc>
              <a:spcBef>
                <a:spcPts val="0"/>
              </a:spcBef>
              <a:buNone/>
            </a:pPr>
            <a:r>
              <a:rPr lang="en-US" sz="1800" dirty="0">
                <a:solidFill>
                  <a:srgbClr val="0070C0"/>
                </a:solidFill>
                <a:latin typeface="Open Sans" panose="020B0604020202020204" charset="0"/>
                <a:ea typeface="Open Sans" panose="020B0604020202020204" charset="0"/>
                <a:cs typeface="Open Sans" panose="020B0604020202020204" charset="0"/>
              </a:rPr>
              <a:t>Compete for Success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11997" y="1880033"/>
            <a:ext cx="5289504" cy="1397124"/>
          </a:xfrm>
          <a:prstGeom prst="rect">
            <a:avLst/>
          </a:prstGeom>
        </p:spPr>
        <p:txBody>
          <a:bodyPr spcFirstLastPara="1" wrap="square" lIns="91425" tIns="91425" rIns="91425" bIns="91425" anchor="t" anchorCtr="0">
            <a:noAutofit/>
          </a:bodyPr>
          <a:lstStyle/>
          <a:p>
            <a:pPr lvl="0" algn="ctr">
              <a:buSzPts val="1100"/>
            </a:pPr>
            <a:r>
              <a:rPr lang="en-US" sz="5800" dirty="0">
                <a:solidFill>
                  <a:schemeClr val="accent5"/>
                </a:solidFill>
                <a:latin typeface="Oswald"/>
                <a:ea typeface="Oswald"/>
                <a:cs typeface="Oswald"/>
                <a:sym typeface="Oswald"/>
              </a:rPr>
              <a:t>Thank You!</a:t>
            </a:r>
            <a:br>
              <a:rPr lang="en-US" sz="5800" dirty="0">
                <a:solidFill>
                  <a:schemeClr val="accent5"/>
                </a:solidFill>
                <a:latin typeface="Oswald"/>
                <a:ea typeface="Oswald"/>
                <a:cs typeface="Oswald"/>
                <a:sym typeface="Oswald"/>
              </a:rPr>
            </a:br>
            <a:endParaRPr sz="5800" dirty="0">
              <a:solidFill>
                <a:srgbClr val="2A0048"/>
              </a:solidFill>
              <a:latin typeface="Oswald"/>
              <a:ea typeface="Oswald"/>
              <a:cs typeface="Oswald"/>
              <a:sym typeface="Oswald"/>
            </a:endParaRPr>
          </a:p>
        </p:txBody>
      </p: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spTree>
    <p:extLst>
      <p:ext uri="{BB962C8B-B14F-4D97-AF65-F5344CB8AC3E}">
        <p14:creationId xmlns:p14="http://schemas.microsoft.com/office/powerpoint/2010/main" val="2199582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US" dirty="0">
                <a:solidFill>
                  <a:schemeClr val="accent5"/>
                </a:solidFill>
                <a:latin typeface="Oswald"/>
                <a:ea typeface="Oswald"/>
                <a:cs typeface="Oswald"/>
                <a:sym typeface="Oswald"/>
              </a:rPr>
              <a:t>Scenario 1: 101 Handshake</a:t>
            </a:r>
            <a:endParaRPr dirty="0">
              <a:solidFill>
                <a:srgbClr val="2A0048"/>
              </a:solidFill>
              <a:latin typeface="Oswald"/>
              <a:ea typeface="Oswald"/>
              <a:cs typeface="Oswald"/>
              <a:sym typeface="Oswald"/>
            </a:endParaRPr>
          </a:p>
        </p:txBody>
      </p:sp>
      <p:sp>
        <p:nvSpPr>
          <p:cNvPr id="67" name="Google Shape;67;p15"/>
          <p:cNvSpPr txBox="1">
            <a:spLocks noGrp="1"/>
          </p:cNvSpPr>
          <p:nvPr>
            <p:ph type="body" idx="1"/>
          </p:nvPr>
        </p:nvSpPr>
        <p:spPr>
          <a:xfrm>
            <a:off x="311700" y="1327013"/>
            <a:ext cx="7996965" cy="2693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a:solidFill>
                  <a:schemeClr val="dk1"/>
                </a:solidFill>
                <a:latin typeface="Open Sans"/>
                <a:ea typeface="Open Sans"/>
                <a:cs typeface="Open Sans"/>
                <a:sym typeface="Open Sans"/>
              </a:rPr>
              <a:t>Description</a:t>
            </a:r>
            <a:r>
              <a:rPr lang="en" dirty="0">
                <a:solidFill>
                  <a:schemeClr val="dk1"/>
                </a:solidFill>
                <a:latin typeface="Open Sans"/>
                <a:ea typeface="Open Sans"/>
                <a:cs typeface="Open Sans"/>
                <a:sym typeface="Open Sans"/>
              </a:rPr>
              <a:t>: </a:t>
            </a:r>
            <a:endParaRPr dirty="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None/>
            </a:pPr>
            <a:endParaRPr dirty="0">
              <a:solidFill>
                <a:schemeClr val="dk1"/>
              </a:solidFill>
              <a:latin typeface="Open Sans"/>
              <a:ea typeface="Open Sans"/>
              <a:cs typeface="Open Sans"/>
              <a:sym typeface="Open Sans"/>
            </a:endParaRPr>
          </a:p>
          <a:p>
            <a:pPr marL="0" lvl="0" indent="0" algn="just">
              <a:lnSpc>
                <a:spcPct val="100000"/>
              </a:lnSpc>
              <a:buClr>
                <a:schemeClr val="dk1"/>
              </a:buClr>
              <a:buSzPts val="1100"/>
              <a:buNone/>
            </a:pPr>
            <a:r>
              <a:rPr lang="en-US" dirty="0">
                <a:solidFill>
                  <a:schemeClr val="dk1"/>
                </a:solidFill>
                <a:latin typeface="Open Sans"/>
                <a:ea typeface="Open Sans"/>
                <a:cs typeface="Open Sans"/>
                <a:sym typeface="Open Sans"/>
              </a:rPr>
              <a:t>One drug lunch team initiates a drug task (requires only one AI team to compute drug efficacy) and add to the ecosystem. An AI team picks the task, compute drug efficacy, and return the result. Then the drug team confirms the result. Finally, the drug R&amp;D ecosystem award the AI team with loyalty tokens. </a:t>
            </a:r>
          </a:p>
          <a:p>
            <a:pPr marL="0" lvl="0" indent="0" algn="l" rtl="0">
              <a:lnSpc>
                <a:spcPct val="100000"/>
              </a:lnSpc>
              <a:spcBef>
                <a:spcPts val="0"/>
              </a:spcBef>
              <a:spcAft>
                <a:spcPts val="0"/>
              </a:spcAft>
              <a:buClr>
                <a:schemeClr val="dk1"/>
              </a:buClr>
              <a:buSzPts val="1100"/>
              <a:buFont typeface="Arial"/>
              <a:buNone/>
            </a:pPr>
            <a:endParaRPr dirty="0">
              <a:solidFill>
                <a:schemeClr val="dk1"/>
              </a:solidFill>
              <a:latin typeface="Open Sans"/>
              <a:ea typeface="Open Sans"/>
              <a:cs typeface="Open Sans"/>
              <a:sym typeface="Open Sans"/>
            </a:endParaRPr>
          </a:p>
        </p:txBody>
      </p:sp>
      <p:cxnSp>
        <p:nvCxnSpPr>
          <p:cNvPr id="68" name="Google Shape;68;p15"/>
          <p:cNvCxnSpPr/>
          <p:nvPr/>
        </p:nvCxnSpPr>
        <p:spPr>
          <a:xfrm>
            <a:off x="419000" y="1065675"/>
            <a:ext cx="8343600" cy="0"/>
          </a:xfrm>
          <a:prstGeom prst="straightConnector1">
            <a:avLst/>
          </a:prstGeom>
          <a:noFill/>
          <a:ln w="28575" cap="flat" cmpd="sng">
            <a:solidFill>
              <a:srgbClr val="00A3E6"/>
            </a:solidFill>
            <a:prstDash val="solid"/>
            <a:round/>
            <a:headEnd type="none" w="med" len="med"/>
            <a:tailEnd type="none" w="med" len="med"/>
          </a:ln>
        </p:spPr>
      </p:cxn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spTree>
    <p:extLst>
      <p:ext uri="{BB962C8B-B14F-4D97-AF65-F5344CB8AC3E}">
        <p14:creationId xmlns:p14="http://schemas.microsoft.com/office/powerpoint/2010/main" val="119481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US" dirty="0">
                <a:solidFill>
                  <a:schemeClr val="accent5"/>
                </a:solidFill>
                <a:latin typeface="Oswald"/>
                <a:ea typeface="Oswald"/>
                <a:cs typeface="Oswald"/>
                <a:sym typeface="Oswald"/>
              </a:rPr>
              <a:t>Scenario 2:Choose the Best</a:t>
            </a:r>
            <a:endParaRPr dirty="0">
              <a:solidFill>
                <a:srgbClr val="2A0048"/>
              </a:solidFill>
              <a:latin typeface="Oswald"/>
              <a:ea typeface="Oswald"/>
              <a:cs typeface="Oswald"/>
              <a:sym typeface="Oswald"/>
            </a:endParaRPr>
          </a:p>
        </p:txBody>
      </p:sp>
      <p:sp>
        <p:nvSpPr>
          <p:cNvPr id="67" name="Google Shape;67;p15"/>
          <p:cNvSpPr txBox="1">
            <a:spLocks noGrp="1"/>
          </p:cNvSpPr>
          <p:nvPr>
            <p:ph type="body" idx="1"/>
          </p:nvPr>
        </p:nvSpPr>
        <p:spPr>
          <a:xfrm>
            <a:off x="311700" y="1327013"/>
            <a:ext cx="7842273" cy="26934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b="1" dirty="0">
                <a:solidFill>
                  <a:schemeClr val="dk1"/>
                </a:solidFill>
                <a:latin typeface="Open Sans"/>
                <a:ea typeface="Open Sans"/>
                <a:cs typeface="Open Sans"/>
                <a:sym typeface="Open Sans"/>
              </a:rPr>
              <a:t>Description</a:t>
            </a:r>
            <a:r>
              <a:rPr lang="en" dirty="0">
                <a:solidFill>
                  <a:schemeClr val="dk1"/>
                </a:solidFill>
                <a:latin typeface="Open Sans"/>
                <a:ea typeface="Open Sans"/>
                <a:cs typeface="Open Sans"/>
                <a:sym typeface="Open Sans"/>
              </a:rPr>
              <a:t>: </a:t>
            </a:r>
            <a:endParaRPr dirty="0">
              <a:solidFill>
                <a:schemeClr val="dk1"/>
              </a:solidFill>
              <a:latin typeface="Open Sans"/>
              <a:ea typeface="Open Sans"/>
              <a:cs typeface="Open Sans"/>
              <a:sym typeface="Open Sans"/>
            </a:endParaRPr>
          </a:p>
          <a:p>
            <a:pPr marL="0" lvl="0" indent="0" algn="just" rtl="0">
              <a:lnSpc>
                <a:spcPct val="100000"/>
              </a:lnSpc>
              <a:spcBef>
                <a:spcPts val="0"/>
              </a:spcBef>
              <a:spcAft>
                <a:spcPts val="0"/>
              </a:spcAft>
              <a:buNone/>
            </a:pPr>
            <a:endParaRPr dirty="0">
              <a:solidFill>
                <a:schemeClr val="dk1"/>
              </a:solidFill>
              <a:latin typeface="Open Sans"/>
              <a:ea typeface="Open Sans"/>
              <a:cs typeface="Open Sans"/>
              <a:sym typeface="Open Sans"/>
            </a:endParaRPr>
          </a:p>
          <a:p>
            <a:pPr marL="0" lvl="0" indent="0" algn="just">
              <a:lnSpc>
                <a:spcPct val="100000"/>
              </a:lnSpc>
              <a:buClr>
                <a:schemeClr val="dk1"/>
              </a:buClr>
              <a:buSzPts val="1100"/>
              <a:buNone/>
            </a:pPr>
            <a:r>
              <a:rPr lang="en-US" dirty="0">
                <a:solidFill>
                  <a:schemeClr val="dk1"/>
                </a:solidFill>
                <a:latin typeface="Open Sans"/>
                <a:ea typeface="Open Sans"/>
                <a:cs typeface="Open Sans"/>
                <a:sym typeface="Open Sans"/>
              </a:rPr>
              <a:t>One drug lunch team initiates a drug task (requires three AI team to compute drug efficacy) and add to the ecosystem. Three AI teams pick the task, compute drug efficacy, and return their results. Then the drug team confirms the results. Finally, the drug R&amp;D ecosystem do cross validation, and award the AI team having best result with loyalty tokens. </a:t>
            </a:r>
            <a:endParaRPr dirty="0">
              <a:solidFill>
                <a:schemeClr val="dk1"/>
              </a:solidFill>
              <a:latin typeface="Open Sans"/>
              <a:ea typeface="Open Sans"/>
              <a:cs typeface="Open Sans"/>
              <a:sym typeface="Open Sans"/>
            </a:endParaRPr>
          </a:p>
          <a:p>
            <a:pPr marL="457200" lvl="0" indent="-342900" algn="just" rtl="0">
              <a:lnSpc>
                <a:spcPct val="100000"/>
              </a:lnSpc>
              <a:spcBef>
                <a:spcPts val="0"/>
              </a:spcBef>
              <a:spcAft>
                <a:spcPts val="0"/>
              </a:spcAft>
              <a:buClr>
                <a:schemeClr val="dk1"/>
              </a:buClr>
              <a:buSzPts val="1800"/>
              <a:buFont typeface="Open Sans"/>
              <a:buChar char="❏"/>
            </a:pPr>
            <a:endParaRPr dirty="0">
              <a:solidFill>
                <a:schemeClr val="dk1"/>
              </a:solidFill>
              <a:latin typeface="Open Sans"/>
              <a:ea typeface="Open Sans"/>
              <a:cs typeface="Open Sans"/>
              <a:sym typeface="Open Sans"/>
            </a:endParaRPr>
          </a:p>
        </p:txBody>
      </p:sp>
      <p:cxnSp>
        <p:nvCxnSpPr>
          <p:cNvPr id="68" name="Google Shape;68;p15"/>
          <p:cNvCxnSpPr/>
          <p:nvPr/>
        </p:nvCxnSpPr>
        <p:spPr>
          <a:xfrm>
            <a:off x="419000" y="1065675"/>
            <a:ext cx="8343600" cy="0"/>
          </a:xfrm>
          <a:prstGeom prst="straightConnector1">
            <a:avLst/>
          </a:prstGeom>
          <a:noFill/>
          <a:ln w="28575" cap="flat" cmpd="sng">
            <a:solidFill>
              <a:srgbClr val="00A3E6"/>
            </a:solidFill>
            <a:prstDash val="solid"/>
            <a:round/>
            <a:headEnd type="none" w="med" len="med"/>
            <a:tailEnd type="none" w="med" len="med"/>
          </a:ln>
        </p:spPr>
      </p:cxn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spTree>
    <p:extLst>
      <p:ext uri="{BB962C8B-B14F-4D97-AF65-F5344CB8AC3E}">
        <p14:creationId xmlns:p14="http://schemas.microsoft.com/office/powerpoint/2010/main" val="2396360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it-IT" dirty="0">
                <a:solidFill>
                  <a:schemeClr val="accent5"/>
                </a:solidFill>
                <a:latin typeface="Oswald"/>
                <a:ea typeface="Oswald"/>
                <a:cs typeface="Oswald"/>
                <a:sym typeface="Oswald"/>
              </a:rPr>
              <a:t>Scenario 3: Compete for Success</a:t>
            </a:r>
            <a:endParaRPr dirty="0">
              <a:solidFill>
                <a:srgbClr val="2A0048"/>
              </a:solidFill>
              <a:latin typeface="Oswald"/>
              <a:ea typeface="Oswald"/>
              <a:cs typeface="Oswald"/>
              <a:sym typeface="Oswald"/>
            </a:endParaRPr>
          </a:p>
        </p:txBody>
      </p:sp>
      <p:sp>
        <p:nvSpPr>
          <p:cNvPr id="67" name="Google Shape;67;p15"/>
          <p:cNvSpPr txBox="1">
            <a:spLocks noGrp="1"/>
          </p:cNvSpPr>
          <p:nvPr>
            <p:ph type="body" idx="1"/>
          </p:nvPr>
        </p:nvSpPr>
        <p:spPr>
          <a:xfrm>
            <a:off x="311700" y="1327013"/>
            <a:ext cx="7550077" cy="26934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b="1" dirty="0">
                <a:solidFill>
                  <a:schemeClr val="dk1"/>
                </a:solidFill>
                <a:latin typeface="Open Sans"/>
                <a:ea typeface="Open Sans"/>
                <a:cs typeface="Open Sans"/>
                <a:sym typeface="Open Sans"/>
              </a:rPr>
              <a:t>Description</a:t>
            </a:r>
            <a:r>
              <a:rPr lang="en" dirty="0">
                <a:solidFill>
                  <a:schemeClr val="dk1"/>
                </a:solidFill>
                <a:latin typeface="Open Sans"/>
                <a:ea typeface="Open Sans"/>
                <a:cs typeface="Open Sans"/>
                <a:sym typeface="Open Sans"/>
              </a:rPr>
              <a:t>: </a:t>
            </a:r>
            <a:endParaRPr dirty="0">
              <a:solidFill>
                <a:schemeClr val="dk1"/>
              </a:solidFill>
              <a:latin typeface="Open Sans"/>
              <a:ea typeface="Open Sans"/>
              <a:cs typeface="Open Sans"/>
              <a:sym typeface="Open Sans"/>
            </a:endParaRPr>
          </a:p>
          <a:p>
            <a:pPr marL="0" lvl="0" indent="0" algn="just" rtl="0">
              <a:lnSpc>
                <a:spcPct val="100000"/>
              </a:lnSpc>
              <a:spcBef>
                <a:spcPts val="0"/>
              </a:spcBef>
              <a:spcAft>
                <a:spcPts val="0"/>
              </a:spcAft>
              <a:buNone/>
            </a:pPr>
            <a:endParaRPr dirty="0">
              <a:solidFill>
                <a:schemeClr val="dk1"/>
              </a:solidFill>
              <a:latin typeface="Open Sans"/>
              <a:ea typeface="Open Sans"/>
              <a:cs typeface="Open Sans"/>
              <a:sym typeface="Open Sans"/>
            </a:endParaRPr>
          </a:p>
          <a:p>
            <a:pPr marL="0" lvl="0" indent="0" algn="just">
              <a:lnSpc>
                <a:spcPct val="100000"/>
              </a:lnSpc>
              <a:buClr>
                <a:schemeClr val="dk1"/>
              </a:buClr>
              <a:buSzPts val="1100"/>
              <a:buNone/>
            </a:pPr>
            <a:r>
              <a:rPr lang="en-US" dirty="0">
                <a:solidFill>
                  <a:schemeClr val="dk1"/>
                </a:solidFill>
                <a:latin typeface="Open Sans"/>
                <a:ea typeface="Open Sans"/>
                <a:cs typeface="Open Sans"/>
                <a:sym typeface="Open Sans"/>
              </a:rPr>
              <a:t>Many (at least three) drug lunch teams initiates many (at least five) drug tasks in total. These five tasks are added to a pool. Three AI teams pick tasks from the pool individually. Then for each finished task, the drug R&amp;D ecosystem do cross validation, and award the best AI team with loyalty tokens. </a:t>
            </a:r>
          </a:p>
          <a:p>
            <a:pPr marL="0" lvl="0" indent="0" algn="just" rtl="0">
              <a:lnSpc>
                <a:spcPct val="100000"/>
              </a:lnSpc>
              <a:spcBef>
                <a:spcPts val="0"/>
              </a:spcBef>
              <a:spcAft>
                <a:spcPts val="0"/>
              </a:spcAft>
              <a:buClr>
                <a:schemeClr val="dk1"/>
              </a:buClr>
              <a:buSzPts val="1100"/>
              <a:buFont typeface="Arial"/>
              <a:buNone/>
            </a:pPr>
            <a:endParaRPr dirty="0">
              <a:solidFill>
                <a:schemeClr val="dk1"/>
              </a:solidFill>
              <a:latin typeface="Open Sans"/>
              <a:ea typeface="Open Sans"/>
              <a:cs typeface="Open Sans"/>
              <a:sym typeface="Open Sans"/>
            </a:endParaRPr>
          </a:p>
          <a:p>
            <a:pPr marL="457200" lvl="0" indent="-342900" algn="just" rtl="0">
              <a:lnSpc>
                <a:spcPct val="100000"/>
              </a:lnSpc>
              <a:spcBef>
                <a:spcPts val="0"/>
              </a:spcBef>
              <a:spcAft>
                <a:spcPts val="0"/>
              </a:spcAft>
              <a:buClr>
                <a:schemeClr val="dk1"/>
              </a:buClr>
              <a:buSzPts val="1800"/>
              <a:buFont typeface="Open Sans"/>
              <a:buChar char="❏"/>
            </a:pPr>
            <a:endParaRPr dirty="0">
              <a:solidFill>
                <a:schemeClr val="dk1"/>
              </a:solidFill>
              <a:latin typeface="Open Sans"/>
              <a:ea typeface="Open Sans"/>
              <a:cs typeface="Open Sans"/>
              <a:sym typeface="Open Sans"/>
            </a:endParaRPr>
          </a:p>
        </p:txBody>
      </p:sp>
      <p:cxnSp>
        <p:nvCxnSpPr>
          <p:cNvPr id="68" name="Google Shape;68;p15"/>
          <p:cNvCxnSpPr/>
          <p:nvPr/>
        </p:nvCxnSpPr>
        <p:spPr>
          <a:xfrm>
            <a:off x="419000" y="1065675"/>
            <a:ext cx="8343600" cy="0"/>
          </a:xfrm>
          <a:prstGeom prst="straightConnector1">
            <a:avLst/>
          </a:prstGeom>
          <a:noFill/>
          <a:ln w="28575" cap="flat" cmpd="sng">
            <a:solidFill>
              <a:srgbClr val="00A3E6"/>
            </a:solidFill>
            <a:prstDash val="solid"/>
            <a:round/>
            <a:headEnd type="none" w="med" len="med"/>
            <a:tailEnd type="none" w="med" len="med"/>
          </a:ln>
        </p:spPr>
      </p:cxn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spTree>
    <p:extLst>
      <p:ext uri="{BB962C8B-B14F-4D97-AF65-F5344CB8AC3E}">
        <p14:creationId xmlns:p14="http://schemas.microsoft.com/office/powerpoint/2010/main" val="3835989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it-IT" dirty="0">
                <a:solidFill>
                  <a:schemeClr val="accent5"/>
                </a:solidFill>
                <a:latin typeface="Oswald"/>
                <a:ea typeface="Oswald"/>
                <a:cs typeface="Oswald"/>
                <a:sym typeface="Oswald"/>
              </a:rPr>
              <a:t>Code Structure</a:t>
            </a:r>
            <a:endParaRPr dirty="0">
              <a:solidFill>
                <a:srgbClr val="2A0048"/>
              </a:solidFill>
              <a:latin typeface="Oswald"/>
              <a:ea typeface="Oswald"/>
              <a:cs typeface="Oswald"/>
              <a:sym typeface="Oswald"/>
            </a:endParaRPr>
          </a:p>
        </p:txBody>
      </p:sp>
      <p:cxnSp>
        <p:nvCxnSpPr>
          <p:cNvPr id="68" name="Google Shape;68;p15"/>
          <p:cNvCxnSpPr/>
          <p:nvPr/>
        </p:nvCxnSpPr>
        <p:spPr>
          <a:xfrm>
            <a:off x="419000" y="1065675"/>
            <a:ext cx="8343600" cy="0"/>
          </a:xfrm>
          <a:prstGeom prst="straightConnector1">
            <a:avLst/>
          </a:prstGeom>
          <a:noFill/>
          <a:ln w="28575" cap="flat" cmpd="sng">
            <a:solidFill>
              <a:srgbClr val="00A3E6"/>
            </a:solidFill>
            <a:prstDash val="solid"/>
            <a:round/>
            <a:headEnd type="none" w="med" len="med"/>
            <a:tailEnd type="none" w="med" len="med"/>
          </a:ln>
        </p:spPr>
      </p:cxn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pic>
        <p:nvPicPr>
          <p:cNvPr id="3" name="Picture 2"/>
          <p:cNvPicPr>
            <a:picLocks noChangeAspect="1"/>
          </p:cNvPicPr>
          <p:nvPr/>
        </p:nvPicPr>
        <p:blipFill>
          <a:blip r:embed="rId4"/>
          <a:stretch>
            <a:fillRect/>
          </a:stretch>
        </p:blipFill>
        <p:spPr>
          <a:xfrm>
            <a:off x="419000" y="1200779"/>
            <a:ext cx="2051913" cy="3763353"/>
          </a:xfrm>
          <a:prstGeom prst="rect">
            <a:avLst/>
          </a:prstGeom>
        </p:spPr>
      </p:pic>
      <p:pic>
        <p:nvPicPr>
          <p:cNvPr id="4" name="Picture 3"/>
          <p:cNvPicPr>
            <a:picLocks noChangeAspect="1"/>
          </p:cNvPicPr>
          <p:nvPr/>
        </p:nvPicPr>
        <p:blipFill>
          <a:blip r:embed="rId5"/>
          <a:stretch>
            <a:fillRect/>
          </a:stretch>
        </p:blipFill>
        <p:spPr>
          <a:xfrm>
            <a:off x="4736994" y="1204216"/>
            <a:ext cx="2051913" cy="2447639"/>
          </a:xfrm>
          <a:prstGeom prst="rect">
            <a:avLst/>
          </a:prstGeom>
        </p:spPr>
      </p:pic>
      <p:sp>
        <p:nvSpPr>
          <p:cNvPr id="2" name="Rectangle 1"/>
          <p:cNvSpPr/>
          <p:nvPr/>
        </p:nvSpPr>
        <p:spPr>
          <a:xfrm>
            <a:off x="419000" y="1200779"/>
            <a:ext cx="2051913" cy="8731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19000" y="2123200"/>
            <a:ext cx="2051913" cy="38730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19000" y="2696133"/>
            <a:ext cx="2051913" cy="22679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736995" y="1200779"/>
            <a:ext cx="2051913" cy="6222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736993" y="1861945"/>
            <a:ext cx="2051913" cy="15698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736992" y="2196537"/>
            <a:ext cx="2051913" cy="284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36992" y="2519110"/>
            <a:ext cx="2051913" cy="634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687103" y="1169415"/>
            <a:ext cx="1601918" cy="846882"/>
          </a:xfrm>
          <a:prstGeom prst="rect">
            <a:avLst/>
          </a:prstGeom>
        </p:spPr>
        <p:txBody>
          <a:bodyPr vert="horz" wrap="square" lIns="91440" tIns="45720" rIns="91440" bIns="45720" rtlCol="0">
            <a:normAutofit fontScale="92500" lnSpcReduction="20000"/>
          </a:bodyPr>
          <a:lstStyle/>
          <a:p>
            <a:pPr marL="0" indent="0">
              <a:spcAft>
                <a:spcPts val="600"/>
              </a:spcAft>
              <a:buNone/>
            </a:pPr>
            <a:r>
              <a:rPr lang="en-US" sz="1800" dirty="0" smtClean="0">
                <a:latin typeface="Open Sans" panose="020B0604020202020204" charset="0"/>
                <a:ea typeface="Open Sans" panose="020B0604020202020204" charset="0"/>
                <a:cs typeface="Open Sans" panose="020B0604020202020204" charset="0"/>
              </a:rPr>
              <a:t>Front end:</a:t>
            </a:r>
          </a:p>
          <a:p>
            <a:pPr marL="0" indent="0">
              <a:spcAft>
                <a:spcPts val="600"/>
              </a:spcAft>
              <a:buNone/>
            </a:pPr>
            <a:r>
              <a:rPr lang="en-US" sz="1500" dirty="0" smtClean="0">
                <a:latin typeface="Open Sans" panose="020B0604020202020204" charset="0"/>
                <a:ea typeface="Open Sans" panose="020B0604020202020204" charset="0"/>
                <a:cs typeface="Open Sans" panose="020B0604020202020204" charset="0"/>
              </a:rPr>
              <a:t>JS functions</a:t>
            </a:r>
          </a:p>
          <a:p>
            <a:pPr marL="0" indent="0">
              <a:spcAft>
                <a:spcPts val="600"/>
              </a:spcAft>
              <a:buNone/>
            </a:pPr>
            <a:r>
              <a:rPr lang="en-US" sz="1500" dirty="0" smtClean="0">
                <a:latin typeface="Open Sans" panose="020B0604020202020204" charset="0"/>
                <a:ea typeface="Open Sans" panose="020B0604020202020204" charset="0"/>
                <a:cs typeface="Open Sans" panose="020B0604020202020204" charset="0"/>
              </a:rPr>
              <a:t>Page layout</a:t>
            </a:r>
          </a:p>
        </p:txBody>
      </p:sp>
      <p:sp>
        <p:nvSpPr>
          <p:cNvPr id="15" name="TextBox 14"/>
          <p:cNvSpPr txBox="1"/>
          <p:nvPr/>
        </p:nvSpPr>
        <p:spPr>
          <a:xfrm>
            <a:off x="2697684" y="2003353"/>
            <a:ext cx="1834203" cy="1192132"/>
          </a:xfrm>
          <a:prstGeom prst="rect">
            <a:avLst/>
          </a:prstGeom>
          <a:noFill/>
        </p:spPr>
        <p:txBody>
          <a:bodyPr vert="horz" wrap="square" lIns="91440" tIns="45720" rIns="91440" bIns="45720" rtlCol="0">
            <a:noAutofit/>
          </a:bodyPr>
          <a:lstStyle/>
          <a:p>
            <a:pPr marL="0" indent="0">
              <a:buNone/>
            </a:pPr>
            <a:r>
              <a:rPr lang="en-US" dirty="0" smtClean="0">
                <a:solidFill>
                  <a:schemeClr val="tx1">
                    <a:lumMod val="50000"/>
                    <a:lumOff val="50000"/>
                  </a:schemeClr>
                </a:solidFill>
                <a:latin typeface="Open Sans" panose="020B0604020202020204" charset="0"/>
                <a:ea typeface="Open Sans" panose="020B0604020202020204" charset="0"/>
                <a:cs typeface="Open Sans" panose="020B0604020202020204" charset="0"/>
              </a:rPr>
              <a:t>Copies of </a:t>
            </a:r>
          </a:p>
          <a:p>
            <a:pPr marL="0" indent="0">
              <a:buNone/>
            </a:pPr>
            <a:r>
              <a:rPr lang="en-US" dirty="0" smtClean="0">
                <a:solidFill>
                  <a:schemeClr val="tx1">
                    <a:lumMod val="50000"/>
                    <a:lumOff val="50000"/>
                  </a:schemeClr>
                </a:solidFill>
                <a:latin typeface="Open Sans" panose="020B0604020202020204" charset="0"/>
                <a:ea typeface="Open Sans" panose="020B0604020202020204" charset="0"/>
                <a:cs typeface="Open Sans" panose="020B0604020202020204" charset="0"/>
              </a:rPr>
              <a:t>“app”, “contracts”, “migrations” for corresponding scenarios</a:t>
            </a:r>
          </a:p>
        </p:txBody>
      </p:sp>
      <p:sp>
        <p:nvSpPr>
          <p:cNvPr id="16" name="TextBox 15"/>
          <p:cNvSpPr txBox="1"/>
          <p:nvPr/>
        </p:nvSpPr>
        <p:spPr>
          <a:xfrm>
            <a:off x="2708265" y="3193088"/>
            <a:ext cx="2028524" cy="1111968"/>
          </a:xfrm>
          <a:prstGeom prst="rect">
            <a:avLst/>
          </a:prstGeom>
        </p:spPr>
        <p:txBody>
          <a:bodyPr vert="horz" wrap="square" lIns="91440" tIns="45720" rIns="91440" bIns="45720" rtlCol="0">
            <a:normAutofit/>
          </a:bodyPr>
          <a:lstStyle/>
          <a:p>
            <a:pPr marL="0" indent="0">
              <a:spcAft>
                <a:spcPts val="600"/>
              </a:spcAft>
              <a:buNone/>
            </a:pPr>
            <a:r>
              <a:rPr lang="en-US" sz="1800" dirty="0" smtClean="0">
                <a:latin typeface="Open Sans" panose="020B0604020202020204" charset="0"/>
                <a:ea typeface="Open Sans" panose="020B0604020202020204" charset="0"/>
                <a:cs typeface="Open Sans" panose="020B0604020202020204" charset="0"/>
              </a:rPr>
              <a:t>Smart contracts:</a:t>
            </a:r>
          </a:p>
          <a:p>
            <a:pPr marL="0" indent="0">
              <a:spcAft>
                <a:spcPts val="600"/>
              </a:spcAft>
              <a:buNone/>
            </a:pPr>
            <a:r>
              <a:rPr lang="en-US" dirty="0">
                <a:latin typeface="Open Sans" panose="020B0604020202020204" charset="0"/>
                <a:ea typeface="Open Sans" panose="020B0604020202020204" charset="0"/>
                <a:cs typeface="Open Sans" panose="020B0604020202020204" charset="0"/>
              </a:rPr>
              <a:t>F</a:t>
            </a:r>
            <a:r>
              <a:rPr lang="en-US" dirty="0" smtClean="0">
                <a:latin typeface="Open Sans" panose="020B0604020202020204" charset="0"/>
                <a:ea typeface="Open Sans" panose="020B0604020202020204" charset="0"/>
                <a:cs typeface="Open Sans" panose="020B0604020202020204" charset="0"/>
              </a:rPr>
              <a:t>unctional contracts</a:t>
            </a:r>
          </a:p>
          <a:p>
            <a:pPr marL="0" indent="0">
              <a:spcAft>
                <a:spcPts val="600"/>
              </a:spcAft>
              <a:buNone/>
            </a:pPr>
            <a:r>
              <a:rPr lang="en-US" dirty="0" smtClean="0">
                <a:latin typeface="Open Sans" panose="020B0604020202020204" charset="0"/>
                <a:ea typeface="Open Sans" panose="020B0604020202020204" charset="0"/>
                <a:cs typeface="Open Sans" panose="020B0604020202020204" charset="0"/>
              </a:rPr>
              <a:t>Unit test contracts</a:t>
            </a:r>
          </a:p>
        </p:txBody>
      </p:sp>
      <p:sp>
        <p:nvSpPr>
          <p:cNvPr id="6" name="Rectangle 5"/>
          <p:cNvSpPr/>
          <p:nvPr/>
        </p:nvSpPr>
        <p:spPr>
          <a:xfrm>
            <a:off x="580238" y="2832783"/>
            <a:ext cx="1577855" cy="118682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80237" y="4062095"/>
            <a:ext cx="1577855" cy="84964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39717" y="1156339"/>
            <a:ext cx="1511548" cy="501913"/>
          </a:xfrm>
          <a:prstGeom prst="rect">
            <a:avLst/>
          </a:prstGeom>
          <a:noFill/>
          <a:ln w="3175">
            <a:noFill/>
          </a:ln>
        </p:spPr>
        <p:txBody>
          <a:bodyPr vert="horz" wrap="square" lIns="91440" tIns="45720" rIns="91440" bIns="45720" rtlCol="0">
            <a:noAutofit/>
          </a:bodyPr>
          <a:lstStyle/>
          <a:p>
            <a:pPr>
              <a:spcAft>
                <a:spcPts val="600"/>
              </a:spcAft>
            </a:pPr>
            <a:r>
              <a:rPr lang="en-US" dirty="0" smtClean="0">
                <a:solidFill>
                  <a:schemeClr val="dk1"/>
                </a:solidFill>
                <a:latin typeface="Open Sans"/>
                <a:ea typeface="Open Sans"/>
                <a:cs typeface="Open Sans"/>
                <a:sym typeface="Open Sans"/>
              </a:rPr>
              <a:t>Deploy scripts: Used by Truffle</a:t>
            </a:r>
            <a:endParaRPr lang="en-US" dirty="0">
              <a:solidFill>
                <a:schemeClr val="dk1"/>
              </a:solidFill>
              <a:latin typeface="Open Sans"/>
              <a:ea typeface="Open Sans"/>
              <a:cs typeface="Open Sans"/>
              <a:sym typeface="Open Sans"/>
            </a:endParaRPr>
          </a:p>
        </p:txBody>
      </p:sp>
      <p:sp>
        <p:nvSpPr>
          <p:cNvPr id="20" name="TextBox 19"/>
          <p:cNvSpPr txBox="1"/>
          <p:nvPr/>
        </p:nvSpPr>
        <p:spPr>
          <a:xfrm>
            <a:off x="7031776" y="1715421"/>
            <a:ext cx="1688629" cy="683644"/>
          </a:xfrm>
          <a:prstGeom prst="rect">
            <a:avLst/>
          </a:prstGeom>
          <a:noFill/>
        </p:spPr>
        <p:txBody>
          <a:bodyPr vert="horz" wrap="square" lIns="91440" tIns="45720" rIns="91440" bIns="45720" rtlCol="0">
            <a:noAutofit/>
          </a:bodyPr>
          <a:lstStyle/>
          <a:p>
            <a:pPr>
              <a:spcAft>
                <a:spcPts val="600"/>
              </a:spcAft>
            </a:pPr>
            <a:r>
              <a:rPr lang="en-US" dirty="0" smtClean="0">
                <a:solidFill>
                  <a:schemeClr val="tx1">
                    <a:lumMod val="50000"/>
                    <a:lumOff val="50000"/>
                  </a:schemeClr>
                </a:solidFill>
                <a:latin typeface="Open Sans"/>
                <a:ea typeface="Open Sans"/>
                <a:cs typeface="Open Sans"/>
                <a:sym typeface="Open Sans"/>
              </a:rPr>
              <a:t>Modules used in webpack</a:t>
            </a:r>
            <a:endParaRPr lang="en-US" dirty="0">
              <a:solidFill>
                <a:schemeClr val="tx1">
                  <a:lumMod val="50000"/>
                  <a:lumOff val="50000"/>
                </a:schemeClr>
              </a:solidFill>
              <a:latin typeface="Open Sans"/>
              <a:ea typeface="Open Sans"/>
              <a:cs typeface="Open Sans"/>
              <a:sym typeface="Open Sans"/>
            </a:endParaRPr>
          </a:p>
        </p:txBody>
      </p:sp>
      <p:sp>
        <p:nvSpPr>
          <p:cNvPr id="21" name="TextBox 20"/>
          <p:cNvSpPr txBox="1"/>
          <p:nvPr/>
        </p:nvSpPr>
        <p:spPr>
          <a:xfrm>
            <a:off x="7031773" y="2218694"/>
            <a:ext cx="1652486" cy="683644"/>
          </a:xfrm>
          <a:prstGeom prst="rect">
            <a:avLst/>
          </a:prstGeom>
          <a:noFill/>
        </p:spPr>
        <p:txBody>
          <a:bodyPr vert="horz" wrap="square" lIns="91440" tIns="45720" rIns="91440" bIns="45720" rtlCol="0">
            <a:noAutofit/>
          </a:bodyPr>
          <a:lstStyle/>
          <a:p>
            <a:pPr>
              <a:spcAft>
                <a:spcPts val="600"/>
              </a:spcAft>
            </a:pPr>
            <a:r>
              <a:rPr lang="en-US" dirty="0" smtClean="0">
                <a:solidFill>
                  <a:schemeClr val="dk1"/>
                </a:solidFill>
                <a:latin typeface="Open Sans"/>
                <a:ea typeface="Open Sans"/>
                <a:cs typeface="Open Sans"/>
                <a:sym typeface="Open Sans"/>
              </a:rPr>
              <a:t>Documents for base solution</a:t>
            </a:r>
            <a:endParaRPr lang="en-US" dirty="0">
              <a:solidFill>
                <a:schemeClr val="dk1"/>
              </a:solidFill>
              <a:latin typeface="Open Sans"/>
              <a:ea typeface="Open Sans"/>
              <a:cs typeface="Open Sans"/>
              <a:sym typeface="Open Sans"/>
            </a:endParaRPr>
          </a:p>
        </p:txBody>
      </p:sp>
      <p:sp>
        <p:nvSpPr>
          <p:cNvPr id="22" name="Rectangle 21"/>
          <p:cNvSpPr/>
          <p:nvPr/>
        </p:nvSpPr>
        <p:spPr>
          <a:xfrm>
            <a:off x="4736992" y="3188257"/>
            <a:ext cx="2051913" cy="46359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043345" y="2789827"/>
            <a:ext cx="1629341" cy="683644"/>
          </a:xfrm>
          <a:prstGeom prst="rect">
            <a:avLst/>
          </a:prstGeom>
          <a:noFill/>
        </p:spPr>
        <p:txBody>
          <a:bodyPr vert="horz" wrap="square" lIns="91440" tIns="45720" rIns="91440" bIns="45720" rtlCol="0">
            <a:noAutofit/>
          </a:bodyPr>
          <a:lstStyle/>
          <a:p>
            <a:pPr>
              <a:spcAft>
                <a:spcPts val="600"/>
              </a:spcAft>
            </a:pPr>
            <a:r>
              <a:rPr lang="en-US" dirty="0" smtClean="0">
                <a:solidFill>
                  <a:schemeClr val="dk1"/>
                </a:solidFill>
                <a:latin typeface="Open Sans"/>
                <a:ea typeface="Open Sans"/>
                <a:cs typeface="Open Sans"/>
                <a:sym typeface="Open Sans"/>
              </a:rPr>
              <a:t>Files </a:t>
            </a:r>
            <a:r>
              <a:rPr lang="en-US" dirty="0">
                <a:solidFill>
                  <a:schemeClr val="dk1"/>
                </a:solidFill>
                <a:latin typeface="Open Sans"/>
                <a:ea typeface="Open Sans"/>
                <a:cs typeface="Open Sans"/>
                <a:sym typeface="Open Sans"/>
              </a:rPr>
              <a:t>for </a:t>
            </a:r>
            <a:r>
              <a:rPr lang="en-US" dirty="0" smtClean="0">
                <a:solidFill>
                  <a:schemeClr val="dk1"/>
                </a:solidFill>
                <a:latin typeface="Open Sans"/>
                <a:ea typeface="Open Sans"/>
                <a:cs typeface="Open Sans"/>
                <a:sym typeface="Open Sans"/>
              </a:rPr>
              <a:t>testing base solution</a:t>
            </a:r>
            <a:endParaRPr lang="en-US" dirty="0">
              <a:solidFill>
                <a:schemeClr val="dk1"/>
              </a:solidFill>
              <a:latin typeface="Open Sans"/>
              <a:ea typeface="Open Sans"/>
              <a:cs typeface="Open Sans"/>
              <a:sym typeface="Open Sans"/>
            </a:endParaRPr>
          </a:p>
        </p:txBody>
      </p:sp>
      <p:sp>
        <p:nvSpPr>
          <p:cNvPr id="24" name="TextBox 23"/>
          <p:cNvSpPr txBox="1"/>
          <p:nvPr/>
        </p:nvSpPr>
        <p:spPr>
          <a:xfrm>
            <a:off x="7031773" y="3337604"/>
            <a:ext cx="1884494" cy="683644"/>
          </a:xfrm>
          <a:prstGeom prst="rect">
            <a:avLst/>
          </a:prstGeom>
          <a:noFill/>
        </p:spPr>
        <p:txBody>
          <a:bodyPr vert="horz" wrap="square" lIns="91440" tIns="45720" rIns="91440" bIns="45720" rtlCol="0">
            <a:noAutofit/>
          </a:bodyPr>
          <a:lstStyle/>
          <a:p>
            <a:pPr>
              <a:spcAft>
                <a:spcPts val="600"/>
              </a:spcAft>
            </a:pPr>
            <a:r>
              <a:rPr lang="en-US" dirty="0">
                <a:solidFill>
                  <a:schemeClr val="tx1">
                    <a:lumMod val="50000"/>
                    <a:lumOff val="50000"/>
                  </a:schemeClr>
                </a:solidFill>
                <a:latin typeface="Open Sans"/>
                <a:ea typeface="Open Sans"/>
                <a:cs typeface="Open Sans"/>
                <a:sym typeface="Open Sans"/>
              </a:rPr>
              <a:t>Config files for Truffle and webpack</a:t>
            </a:r>
          </a:p>
        </p:txBody>
      </p:sp>
      <p:cxnSp>
        <p:nvCxnSpPr>
          <p:cNvPr id="26" name="Straight Arrow Connector 25"/>
          <p:cNvCxnSpPr/>
          <p:nvPr/>
        </p:nvCxnSpPr>
        <p:spPr>
          <a:xfrm flipH="1" flipV="1">
            <a:off x="2499857" y="3381644"/>
            <a:ext cx="274654" cy="36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2244377" y="3703801"/>
            <a:ext cx="483233" cy="9716"/>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232500" y="3988591"/>
            <a:ext cx="495110" cy="21275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2501074" y="1329989"/>
            <a:ext cx="274654" cy="36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flipV="1">
            <a:off x="6819017" y="1312364"/>
            <a:ext cx="274654" cy="36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6819017" y="2936635"/>
            <a:ext cx="274654" cy="36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flipV="1">
            <a:off x="6819017" y="2360334"/>
            <a:ext cx="274654" cy="36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flipV="1">
            <a:off x="6819017" y="3498247"/>
            <a:ext cx="274654" cy="368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6819017" y="1955955"/>
            <a:ext cx="274654" cy="368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997416" y="4307687"/>
            <a:ext cx="4310555" cy="743674"/>
          </a:xfrm>
          <a:prstGeom prst="rect">
            <a:avLst/>
          </a:prstGeom>
        </p:spPr>
        <p:txBody>
          <a:bodyPr vert="horz" wrap="square" lIns="91440" tIns="45720" rIns="91440" bIns="45720" rtlCol="0">
            <a:noAutofit/>
          </a:bodyPr>
          <a:lstStyle/>
          <a:p>
            <a:pPr marL="0" indent="0" algn="ctr">
              <a:buNone/>
            </a:pPr>
            <a:r>
              <a:rPr lang="en-US" sz="2000" dirty="0" smtClean="0">
                <a:solidFill>
                  <a:schemeClr val="tx1">
                    <a:lumMod val="50000"/>
                    <a:lumOff val="50000"/>
                  </a:schemeClr>
                </a:solidFill>
                <a:latin typeface="Open Sans" panose="020B0604020202020204" charset="0"/>
                <a:ea typeface="Open Sans" panose="020B0604020202020204" charset="0"/>
                <a:cs typeface="Open Sans" panose="020B0604020202020204" charset="0"/>
              </a:rPr>
              <a:t>Code Structure for Base Solution</a:t>
            </a:r>
          </a:p>
          <a:p>
            <a:pPr marL="0" indent="0" algn="ctr">
              <a:buNone/>
            </a:pPr>
            <a:r>
              <a:rPr lang="en-US" sz="2000" dirty="0" smtClean="0">
                <a:solidFill>
                  <a:schemeClr val="tx1">
                    <a:lumMod val="50000"/>
                    <a:lumOff val="50000"/>
                  </a:schemeClr>
                </a:solidFill>
                <a:latin typeface="Open Sans" panose="020B0604020202020204" charset="0"/>
                <a:ea typeface="Open Sans" panose="020B0604020202020204" charset="0"/>
                <a:cs typeface="Open Sans" panose="020B0604020202020204" charset="0"/>
              </a:rPr>
              <a:t>See next slide for more details</a:t>
            </a:r>
          </a:p>
        </p:txBody>
      </p:sp>
      <p:sp>
        <p:nvSpPr>
          <p:cNvPr id="53" name="Rectangle 52"/>
          <p:cNvSpPr/>
          <p:nvPr/>
        </p:nvSpPr>
        <p:spPr>
          <a:xfrm>
            <a:off x="565673" y="1474242"/>
            <a:ext cx="1577855" cy="16855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578079" y="1922572"/>
            <a:ext cx="1577855" cy="14710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p:cNvCxnSpPr/>
          <p:nvPr/>
        </p:nvCxnSpPr>
        <p:spPr>
          <a:xfrm flipH="1" flipV="1">
            <a:off x="2217804" y="1572535"/>
            <a:ext cx="462071" cy="3854"/>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2232500" y="1782857"/>
            <a:ext cx="475765" cy="216862"/>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flipV="1">
            <a:off x="2501074" y="2273724"/>
            <a:ext cx="274654" cy="368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411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en-US" dirty="0">
                <a:solidFill>
                  <a:schemeClr val="accent5"/>
                </a:solidFill>
                <a:latin typeface="Oswald"/>
                <a:ea typeface="Oswald"/>
                <a:cs typeface="Oswald"/>
                <a:sym typeface="Oswald"/>
              </a:rPr>
              <a:t>Code Structure</a:t>
            </a:r>
            <a:endParaRPr dirty="0">
              <a:solidFill>
                <a:srgbClr val="2A0048"/>
              </a:solidFill>
              <a:latin typeface="Oswald"/>
              <a:ea typeface="Oswald"/>
              <a:cs typeface="Oswald"/>
              <a:sym typeface="Oswald"/>
            </a:endParaRPr>
          </a:p>
        </p:txBody>
      </p:sp>
      <p:sp>
        <p:nvSpPr>
          <p:cNvPr id="67" name="Google Shape;67;p15"/>
          <p:cNvSpPr txBox="1">
            <a:spLocks noGrp="1"/>
          </p:cNvSpPr>
          <p:nvPr>
            <p:ph type="body" idx="1"/>
          </p:nvPr>
        </p:nvSpPr>
        <p:spPr>
          <a:xfrm>
            <a:off x="363264" y="1100129"/>
            <a:ext cx="2557033" cy="1904325"/>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600"/>
              </a:spcAft>
              <a:buNone/>
            </a:pPr>
            <a:r>
              <a:rPr lang="en-US" b="1" dirty="0" smtClean="0">
                <a:solidFill>
                  <a:schemeClr val="dk1"/>
                </a:solidFill>
                <a:latin typeface="Open Sans"/>
                <a:ea typeface="Open Sans"/>
                <a:cs typeface="Open Sans"/>
                <a:sym typeface="Open Sans"/>
              </a:rPr>
              <a:t>Smart Contracts</a:t>
            </a:r>
            <a:endParaRPr lang="en-US" sz="1400" dirty="0" smtClean="0">
              <a:solidFill>
                <a:schemeClr val="dk1"/>
              </a:solidFill>
              <a:latin typeface="Open Sans"/>
              <a:ea typeface="Open Sans"/>
              <a:cs typeface="Open Sans"/>
              <a:sym typeface="Open Sans"/>
            </a:endParaRPr>
          </a:p>
          <a:p>
            <a:pPr marL="285750" indent="-285750" algn="just">
              <a:lnSpc>
                <a:spcPct val="100000"/>
              </a:lnSpc>
              <a:spcAft>
                <a:spcPts val="600"/>
              </a:spcAft>
            </a:pPr>
            <a:r>
              <a:rPr lang="en-US" sz="1400" dirty="0" smtClean="0">
                <a:solidFill>
                  <a:schemeClr val="dk1"/>
                </a:solidFill>
                <a:latin typeface="Open Sans"/>
                <a:ea typeface="Open Sans"/>
                <a:cs typeface="Open Sans"/>
                <a:sym typeface="Open Sans"/>
              </a:rPr>
              <a:t>See “contracts” folder</a:t>
            </a:r>
          </a:p>
          <a:p>
            <a:pPr marL="285750" indent="-285750" algn="just">
              <a:lnSpc>
                <a:spcPct val="100000"/>
              </a:lnSpc>
              <a:spcAft>
                <a:spcPts val="600"/>
              </a:spcAft>
            </a:pPr>
            <a:r>
              <a:rPr lang="en-US" sz="1400" dirty="0" smtClean="0">
                <a:solidFill>
                  <a:schemeClr val="dk1"/>
                </a:solidFill>
                <a:latin typeface="Open Sans"/>
                <a:ea typeface="Open Sans"/>
                <a:cs typeface="Open Sans"/>
                <a:sym typeface="Open Sans"/>
              </a:rPr>
              <a:t>Functional contracts for four components in P3</a:t>
            </a:r>
          </a:p>
          <a:p>
            <a:pPr marL="285750" indent="-285750" algn="just">
              <a:lnSpc>
                <a:spcPct val="100000"/>
              </a:lnSpc>
              <a:spcAft>
                <a:spcPts val="600"/>
              </a:spcAft>
            </a:pPr>
            <a:r>
              <a:rPr lang="en-US" sz="1400" dirty="0" smtClean="0">
                <a:solidFill>
                  <a:schemeClr val="dk1"/>
                </a:solidFill>
                <a:latin typeface="Open Sans"/>
                <a:ea typeface="Open Sans"/>
                <a:cs typeface="Open Sans"/>
                <a:sym typeface="Open Sans"/>
              </a:rPr>
              <a:t>Unit test contracts for corresponding contracts (started with “Test”)</a:t>
            </a:r>
          </a:p>
          <a:p>
            <a:pPr marL="285750" indent="-285750" algn="just">
              <a:lnSpc>
                <a:spcPct val="100000"/>
              </a:lnSpc>
            </a:pPr>
            <a:endParaRPr lang="en-US" sz="1400" dirty="0" smtClean="0">
              <a:solidFill>
                <a:schemeClr val="dk1"/>
              </a:solidFill>
              <a:latin typeface="Open Sans"/>
              <a:ea typeface="Open Sans"/>
              <a:cs typeface="Open Sans"/>
              <a:sym typeface="Open Sans"/>
            </a:endParaRPr>
          </a:p>
          <a:p>
            <a:pPr marL="285750" indent="-285750" algn="just">
              <a:lnSpc>
                <a:spcPct val="100000"/>
              </a:lnSpc>
            </a:pPr>
            <a:endParaRPr sz="1400" dirty="0">
              <a:solidFill>
                <a:schemeClr val="dk1"/>
              </a:solidFill>
              <a:latin typeface="Open Sans"/>
              <a:ea typeface="Open Sans"/>
              <a:cs typeface="Open Sans"/>
              <a:sym typeface="Open Sans"/>
            </a:endParaRPr>
          </a:p>
          <a:p>
            <a:pPr marL="0" lvl="0" indent="0" algn="just" rtl="0">
              <a:lnSpc>
                <a:spcPct val="100000"/>
              </a:lnSpc>
              <a:spcBef>
                <a:spcPts val="0"/>
              </a:spcBef>
              <a:spcAft>
                <a:spcPts val="0"/>
              </a:spcAft>
              <a:buClr>
                <a:schemeClr val="dk1"/>
              </a:buClr>
              <a:buSzPts val="1100"/>
              <a:buFont typeface="Arial"/>
              <a:buNone/>
            </a:pPr>
            <a:endParaRPr dirty="0">
              <a:solidFill>
                <a:schemeClr val="dk1"/>
              </a:solidFill>
              <a:latin typeface="Open Sans"/>
              <a:ea typeface="Open Sans"/>
              <a:cs typeface="Open Sans"/>
              <a:sym typeface="Open Sans"/>
            </a:endParaRPr>
          </a:p>
          <a:p>
            <a:pPr marL="457200" lvl="0" indent="-342900" algn="just" rtl="0">
              <a:lnSpc>
                <a:spcPct val="100000"/>
              </a:lnSpc>
              <a:spcBef>
                <a:spcPts val="0"/>
              </a:spcBef>
              <a:spcAft>
                <a:spcPts val="0"/>
              </a:spcAft>
              <a:buClr>
                <a:schemeClr val="dk1"/>
              </a:buClr>
              <a:buSzPts val="1800"/>
              <a:buFont typeface="Open Sans"/>
              <a:buChar char="❏"/>
            </a:pPr>
            <a:endParaRPr dirty="0">
              <a:solidFill>
                <a:schemeClr val="dk1"/>
              </a:solidFill>
              <a:latin typeface="Open Sans"/>
              <a:ea typeface="Open Sans"/>
              <a:cs typeface="Open Sans"/>
              <a:sym typeface="Open Sans"/>
            </a:endParaRPr>
          </a:p>
        </p:txBody>
      </p:sp>
      <p:cxnSp>
        <p:nvCxnSpPr>
          <p:cNvPr id="68" name="Google Shape;68;p15"/>
          <p:cNvCxnSpPr/>
          <p:nvPr/>
        </p:nvCxnSpPr>
        <p:spPr>
          <a:xfrm>
            <a:off x="419000" y="1065675"/>
            <a:ext cx="8343600" cy="0"/>
          </a:xfrm>
          <a:prstGeom prst="straightConnector1">
            <a:avLst/>
          </a:prstGeom>
          <a:noFill/>
          <a:ln w="28575" cap="flat" cmpd="sng">
            <a:solidFill>
              <a:srgbClr val="00A3E6"/>
            </a:solidFill>
            <a:prstDash val="solid"/>
            <a:round/>
            <a:headEnd type="none" w="med" len="med"/>
            <a:tailEnd type="none" w="med" len="med"/>
          </a:ln>
        </p:spPr>
      </p:cxn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sp>
        <p:nvSpPr>
          <p:cNvPr id="6" name="Google Shape;67;p15"/>
          <p:cNvSpPr txBox="1">
            <a:spLocks/>
          </p:cNvSpPr>
          <p:nvPr/>
        </p:nvSpPr>
        <p:spPr>
          <a:xfrm>
            <a:off x="3483539" y="1100129"/>
            <a:ext cx="2323789" cy="18183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spcAft>
                <a:spcPts val="600"/>
              </a:spcAft>
              <a:buFont typeface="Arial"/>
              <a:buNone/>
            </a:pPr>
            <a:r>
              <a:rPr lang="en-US" b="1" dirty="0" smtClean="0">
                <a:solidFill>
                  <a:schemeClr val="dk1"/>
                </a:solidFill>
                <a:latin typeface="Open Sans"/>
                <a:ea typeface="Open Sans"/>
                <a:cs typeface="Open Sans"/>
                <a:sym typeface="Open Sans"/>
              </a:rPr>
              <a:t>Front End</a:t>
            </a:r>
            <a:endParaRPr lang="en-US" sz="1400" dirty="0">
              <a:solidFill>
                <a:schemeClr val="dk1"/>
              </a:solidFill>
              <a:latin typeface="Open Sans"/>
              <a:ea typeface="Open Sans"/>
              <a:cs typeface="Open Sans"/>
              <a:sym typeface="Open Sans"/>
            </a:endParaRPr>
          </a:p>
          <a:p>
            <a:pPr marL="285750" indent="-285750" algn="just">
              <a:lnSpc>
                <a:spcPct val="100000"/>
              </a:lnSpc>
              <a:spcAft>
                <a:spcPts val="600"/>
              </a:spcAft>
            </a:pPr>
            <a:r>
              <a:rPr lang="en-US" sz="1400" dirty="0" smtClean="0">
                <a:solidFill>
                  <a:schemeClr val="dk1"/>
                </a:solidFill>
                <a:latin typeface="Open Sans"/>
                <a:ea typeface="Open Sans"/>
                <a:cs typeface="Open Sans"/>
                <a:sym typeface="Open Sans"/>
              </a:rPr>
              <a:t>See “app” folder</a:t>
            </a:r>
          </a:p>
          <a:p>
            <a:pPr marL="285750" indent="-285750" algn="just">
              <a:lnSpc>
                <a:spcPct val="100000"/>
              </a:lnSpc>
              <a:spcAft>
                <a:spcPts val="600"/>
              </a:spcAft>
            </a:pPr>
            <a:r>
              <a:rPr lang="en-US" sz="1400" dirty="0">
                <a:solidFill>
                  <a:srgbClr val="FF0000"/>
                </a:solidFill>
                <a:latin typeface="Open Sans"/>
                <a:ea typeface="Open Sans"/>
                <a:cs typeface="Open Sans"/>
                <a:sym typeface="Open Sans"/>
              </a:rPr>
              <a:t>i</a:t>
            </a:r>
            <a:r>
              <a:rPr lang="en-US" sz="1400" dirty="0" smtClean="0">
                <a:solidFill>
                  <a:srgbClr val="FF0000"/>
                </a:solidFill>
                <a:latin typeface="Open Sans"/>
                <a:ea typeface="Open Sans"/>
                <a:cs typeface="Open Sans"/>
                <a:sym typeface="Open Sans"/>
              </a:rPr>
              <a:t>ndex.html</a:t>
            </a:r>
            <a:r>
              <a:rPr lang="en-US" sz="1400" dirty="0" smtClean="0">
                <a:solidFill>
                  <a:schemeClr val="dk1"/>
                </a:solidFill>
                <a:latin typeface="Open Sans"/>
                <a:ea typeface="Open Sans"/>
                <a:cs typeface="Open Sans"/>
                <a:sym typeface="Open Sans"/>
              </a:rPr>
              <a:t> is for page layout</a:t>
            </a:r>
          </a:p>
          <a:p>
            <a:pPr marL="285750" indent="-285750" algn="just">
              <a:lnSpc>
                <a:spcPct val="100000"/>
              </a:lnSpc>
              <a:spcAft>
                <a:spcPts val="600"/>
              </a:spcAft>
            </a:pPr>
            <a:r>
              <a:rPr lang="en-US" sz="1400" dirty="0" smtClean="0">
                <a:solidFill>
                  <a:srgbClr val="FF0000"/>
                </a:solidFill>
                <a:latin typeface="Open Sans"/>
                <a:ea typeface="Open Sans"/>
                <a:cs typeface="Open Sans"/>
                <a:sym typeface="Open Sans"/>
              </a:rPr>
              <a:t>scripts/index.js</a:t>
            </a:r>
            <a:r>
              <a:rPr lang="en-US" sz="1400" dirty="0" smtClean="0">
                <a:solidFill>
                  <a:schemeClr val="dk1"/>
                </a:solidFill>
                <a:latin typeface="Open Sans"/>
                <a:ea typeface="Open Sans"/>
                <a:cs typeface="Open Sans"/>
                <a:sym typeface="Open Sans"/>
              </a:rPr>
              <a:t> has all front end JS functions</a:t>
            </a:r>
          </a:p>
          <a:p>
            <a:pPr marL="0" indent="0">
              <a:lnSpc>
                <a:spcPct val="100000"/>
              </a:lnSpc>
              <a:buClr>
                <a:schemeClr val="dk1"/>
              </a:buClr>
              <a:buSzPts val="1100"/>
              <a:buFont typeface="Arial"/>
              <a:buNone/>
            </a:pPr>
            <a:endParaRPr lang="en-US" dirty="0" smtClean="0">
              <a:solidFill>
                <a:schemeClr val="dk1"/>
              </a:solidFill>
              <a:latin typeface="Open Sans"/>
              <a:ea typeface="Open Sans"/>
              <a:cs typeface="Open Sans"/>
              <a:sym typeface="Open Sans"/>
            </a:endParaRPr>
          </a:p>
          <a:p>
            <a:pPr>
              <a:lnSpc>
                <a:spcPct val="100000"/>
              </a:lnSpc>
              <a:buClr>
                <a:schemeClr val="dk1"/>
              </a:buClr>
              <a:buFont typeface="Open Sans"/>
              <a:buChar char="❏"/>
            </a:pPr>
            <a:endParaRPr lang="en-US" dirty="0">
              <a:solidFill>
                <a:schemeClr val="dk1"/>
              </a:solidFill>
              <a:latin typeface="Open Sans"/>
              <a:ea typeface="Open Sans"/>
              <a:cs typeface="Open Sans"/>
              <a:sym typeface="Open Sans"/>
            </a:endParaRPr>
          </a:p>
        </p:txBody>
      </p:sp>
      <p:sp>
        <p:nvSpPr>
          <p:cNvPr id="7" name="Google Shape;67;p15"/>
          <p:cNvSpPr txBox="1">
            <a:spLocks/>
          </p:cNvSpPr>
          <p:nvPr/>
        </p:nvSpPr>
        <p:spPr>
          <a:xfrm>
            <a:off x="6279536" y="1100129"/>
            <a:ext cx="2483064" cy="269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spcAft>
                <a:spcPts val="600"/>
              </a:spcAft>
              <a:buFont typeface="Arial"/>
              <a:buNone/>
            </a:pPr>
            <a:r>
              <a:rPr lang="en-US" b="1" dirty="0" smtClean="0">
                <a:solidFill>
                  <a:schemeClr val="dk1"/>
                </a:solidFill>
                <a:latin typeface="Open Sans"/>
                <a:ea typeface="Open Sans"/>
                <a:cs typeface="Open Sans"/>
                <a:sym typeface="Open Sans"/>
              </a:rPr>
              <a:t>Deploy Scripts</a:t>
            </a:r>
            <a:endParaRPr lang="en-US" sz="1400" dirty="0" smtClean="0">
              <a:solidFill>
                <a:schemeClr val="dk1"/>
              </a:solidFill>
              <a:latin typeface="Open Sans"/>
              <a:ea typeface="Open Sans"/>
              <a:cs typeface="Open Sans"/>
              <a:sym typeface="Open Sans"/>
            </a:endParaRPr>
          </a:p>
          <a:p>
            <a:pPr marL="285750" indent="-285750">
              <a:lnSpc>
                <a:spcPct val="100000"/>
              </a:lnSpc>
              <a:spcAft>
                <a:spcPts val="600"/>
              </a:spcAft>
              <a:buClr>
                <a:schemeClr val="dk1"/>
              </a:buClr>
              <a:buSzPts val="1100"/>
            </a:pPr>
            <a:r>
              <a:rPr lang="en-US" sz="1400" dirty="0" smtClean="0">
                <a:solidFill>
                  <a:schemeClr val="dk1"/>
                </a:solidFill>
                <a:latin typeface="Open Sans"/>
                <a:ea typeface="Open Sans"/>
                <a:cs typeface="Open Sans"/>
                <a:sym typeface="Open Sans"/>
              </a:rPr>
              <a:t>See “migrations” folder</a:t>
            </a:r>
          </a:p>
          <a:p>
            <a:pPr marL="285750" indent="-285750">
              <a:lnSpc>
                <a:spcPct val="100000"/>
              </a:lnSpc>
              <a:spcAft>
                <a:spcPts val="600"/>
              </a:spcAft>
              <a:buClr>
                <a:schemeClr val="dk1"/>
              </a:buClr>
              <a:buSzPts val="1100"/>
            </a:pPr>
            <a:r>
              <a:rPr lang="en-US" sz="1400" dirty="0" smtClean="0">
                <a:solidFill>
                  <a:schemeClr val="dk1"/>
                </a:solidFill>
                <a:latin typeface="Open Sans"/>
                <a:ea typeface="Open Sans"/>
                <a:cs typeface="Open Sans"/>
                <a:sym typeface="Open Sans"/>
              </a:rPr>
              <a:t>Used by Truffle</a:t>
            </a:r>
          </a:p>
          <a:p>
            <a:pPr marL="285750" indent="-285750">
              <a:lnSpc>
                <a:spcPct val="100000"/>
              </a:lnSpc>
              <a:spcAft>
                <a:spcPts val="600"/>
              </a:spcAft>
              <a:buClr>
                <a:schemeClr val="dk1"/>
              </a:buClr>
              <a:buSzPts val="1100"/>
            </a:pPr>
            <a:r>
              <a:rPr lang="en-US" sz="1400" dirty="0" smtClean="0">
                <a:solidFill>
                  <a:schemeClr val="dk1"/>
                </a:solidFill>
                <a:latin typeface="Open Sans"/>
                <a:ea typeface="Open Sans"/>
                <a:cs typeface="Open Sans"/>
                <a:sym typeface="Open Sans"/>
              </a:rPr>
              <a:t>Decide which contracts you want to deploy to </a:t>
            </a:r>
            <a:r>
              <a:rPr lang="en-US" sz="1400" dirty="0" err="1" smtClean="0">
                <a:solidFill>
                  <a:schemeClr val="dk1"/>
                </a:solidFill>
                <a:latin typeface="Open Sans"/>
                <a:ea typeface="Open Sans"/>
                <a:cs typeface="Open Sans"/>
                <a:sym typeface="Open Sans"/>
              </a:rPr>
              <a:t>Ethereum</a:t>
            </a:r>
            <a:r>
              <a:rPr lang="en-US" sz="1400" dirty="0" smtClean="0">
                <a:solidFill>
                  <a:schemeClr val="dk1"/>
                </a:solidFill>
                <a:latin typeface="Open Sans"/>
                <a:ea typeface="Open Sans"/>
                <a:cs typeface="Open Sans"/>
                <a:sym typeface="Open Sans"/>
              </a:rPr>
              <a:t> network in “</a:t>
            </a:r>
            <a:r>
              <a:rPr lang="en-US" sz="1400" dirty="0" smtClean="0">
                <a:solidFill>
                  <a:srgbClr val="FF0000"/>
                </a:solidFill>
                <a:latin typeface="Open Sans"/>
                <a:ea typeface="Open Sans"/>
                <a:cs typeface="Open Sans"/>
                <a:sym typeface="Open Sans"/>
              </a:rPr>
              <a:t>2_deploy_contracts.js</a:t>
            </a:r>
            <a:r>
              <a:rPr lang="en-US" sz="1400" dirty="0" smtClean="0">
                <a:solidFill>
                  <a:schemeClr val="dk1"/>
                </a:solidFill>
                <a:latin typeface="Open Sans"/>
                <a:ea typeface="Open Sans"/>
                <a:cs typeface="Open Sans"/>
                <a:sym typeface="Open Sans"/>
              </a:rPr>
              <a:t>”</a:t>
            </a:r>
          </a:p>
          <a:p>
            <a:pPr>
              <a:lnSpc>
                <a:spcPct val="100000"/>
              </a:lnSpc>
              <a:buClr>
                <a:schemeClr val="dk1"/>
              </a:buClr>
              <a:buFont typeface="Open Sans"/>
              <a:buChar char="❏"/>
            </a:pPr>
            <a:endParaRPr lang="en-US" dirty="0">
              <a:solidFill>
                <a:schemeClr val="dk1"/>
              </a:solidFill>
              <a:latin typeface="Open Sans"/>
              <a:ea typeface="Open Sans"/>
              <a:cs typeface="Open Sans"/>
              <a:sym typeface="Open Sans"/>
            </a:endParaRPr>
          </a:p>
        </p:txBody>
      </p:sp>
      <p:sp>
        <p:nvSpPr>
          <p:cNvPr id="8" name="Google Shape;67;p15"/>
          <p:cNvSpPr txBox="1">
            <a:spLocks/>
          </p:cNvSpPr>
          <p:nvPr/>
        </p:nvSpPr>
        <p:spPr>
          <a:xfrm>
            <a:off x="349512" y="2985768"/>
            <a:ext cx="3520483" cy="19043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spcAft>
                <a:spcPts val="600"/>
              </a:spcAft>
              <a:buFont typeface="Arial"/>
              <a:buNone/>
            </a:pPr>
            <a:r>
              <a:rPr lang="en-US" b="1" dirty="0" smtClean="0">
                <a:solidFill>
                  <a:schemeClr val="dk1"/>
                </a:solidFill>
                <a:latin typeface="Open Sans"/>
                <a:ea typeface="Open Sans"/>
                <a:cs typeface="Open Sans"/>
                <a:sym typeface="Open Sans"/>
              </a:rPr>
              <a:t>Documents</a:t>
            </a:r>
            <a:endParaRPr lang="en-US" sz="1400" dirty="0" smtClean="0">
              <a:solidFill>
                <a:schemeClr val="dk1"/>
              </a:solidFill>
              <a:latin typeface="Open Sans"/>
              <a:ea typeface="Open Sans"/>
              <a:cs typeface="Open Sans"/>
              <a:sym typeface="Open Sans"/>
            </a:endParaRPr>
          </a:p>
          <a:p>
            <a:pPr marL="285750" indent="-285750">
              <a:lnSpc>
                <a:spcPct val="100000"/>
              </a:lnSpc>
              <a:spcAft>
                <a:spcPts val="600"/>
              </a:spcAft>
            </a:pPr>
            <a:r>
              <a:rPr lang="en-US" sz="1400" dirty="0" smtClean="0">
                <a:solidFill>
                  <a:schemeClr val="dk1"/>
                </a:solidFill>
                <a:latin typeface="Open Sans"/>
                <a:ea typeface="Open Sans"/>
                <a:cs typeface="Open Sans"/>
                <a:sym typeface="Open Sans"/>
              </a:rPr>
              <a:t>Check </a:t>
            </a:r>
            <a:r>
              <a:rPr lang="en-US" sz="1400" dirty="0" smtClean="0">
                <a:solidFill>
                  <a:srgbClr val="FF0000"/>
                </a:solidFill>
                <a:latin typeface="Open Sans"/>
                <a:ea typeface="Open Sans"/>
                <a:cs typeface="Open Sans"/>
                <a:sym typeface="Open Sans"/>
              </a:rPr>
              <a:t>Base_Solution_Setup.docx</a:t>
            </a:r>
            <a:r>
              <a:rPr lang="en-US" sz="1400" dirty="0" smtClean="0">
                <a:solidFill>
                  <a:schemeClr val="dk1"/>
                </a:solidFill>
                <a:latin typeface="Open Sans"/>
                <a:ea typeface="Open Sans"/>
                <a:cs typeface="Open Sans"/>
                <a:sym typeface="Open Sans"/>
              </a:rPr>
              <a:t> to know how to setup the environment for code development</a:t>
            </a:r>
          </a:p>
          <a:p>
            <a:pPr marL="285750" indent="-285750" algn="just">
              <a:lnSpc>
                <a:spcPct val="100000"/>
              </a:lnSpc>
            </a:pPr>
            <a:r>
              <a:rPr lang="en-US" sz="1400" dirty="0" smtClean="0">
                <a:solidFill>
                  <a:schemeClr val="dk1"/>
                </a:solidFill>
                <a:latin typeface="Open Sans"/>
                <a:ea typeface="Open Sans"/>
                <a:cs typeface="Open Sans"/>
                <a:sym typeface="Open Sans"/>
              </a:rPr>
              <a:t>Check </a:t>
            </a:r>
            <a:r>
              <a:rPr lang="en-US" sz="1400" dirty="0" smtClean="0">
                <a:solidFill>
                  <a:srgbClr val="FF0000"/>
                </a:solidFill>
                <a:latin typeface="Open Sans"/>
                <a:ea typeface="Open Sans"/>
                <a:cs typeface="Open Sans"/>
                <a:sym typeface="Open Sans"/>
              </a:rPr>
              <a:t>Base_Solution_Manual.pptx</a:t>
            </a:r>
            <a:r>
              <a:rPr lang="en-US" sz="1400" dirty="0" smtClean="0">
                <a:solidFill>
                  <a:schemeClr val="dk1"/>
                </a:solidFill>
                <a:latin typeface="Open Sans"/>
                <a:ea typeface="Open Sans"/>
                <a:cs typeface="Open Sans"/>
                <a:sym typeface="Open Sans"/>
              </a:rPr>
              <a:t> to know how to use the base solution for Drug R&amp;D Ecosystem</a:t>
            </a:r>
          </a:p>
          <a:p>
            <a:pPr marL="285750" indent="-285750">
              <a:lnSpc>
                <a:spcPct val="100000"/>
              </a:lnSpc>
            </a:pPr>
            <a:endParaRPr lang="en-US" sz="1400" dirty="0" smtClean="0">
              <a:solidFill>
                <a:schemeClr val="dk1"/>
              </a:solidFill>
              <a:latin typeface="Open Sans"/>
              <a:ea typeface="Open Sans"/>
              <a:cs typeface="Open Sans"/>
              <a:sym typeface="Open Sans"/>
            </a:endParaRPr>
          </a:p>
          <a:p>
            <a:pPr marL="285750" indent="-285750">
              <a:lnSpc>
                <a:spcPct val="100000"/>
              </a:lnSpc>
            </a:pPr>
            <a:endParaRPr lang="en-US" sz="1400" dirty="0" smtClean="0">
              <a:solidFill>
                <a:schemeClr val="dk1"/>
              </a:solidFill>
              <a:latin typeface="Open Sans"/>
              <a:ea typeface="Open Sans"/>
              <a:cs typeface="Open Sans"/>
              <a:sym typeface="Open Sans"/>
            </a:endParaRPr>
          </a:p>
          <a:p>
            <a:pPr marL="0" indent="0">
              <a:lnSpc>
                <a:spcPct val="100000"/>
              </a:lnSpc>
              <a:buClr>
                <a:schemeClr val="dk1"/>
              </a:buClr>
              <a:buSzPts val="1100"/>
              <a:buFont typeface="Arial"/>
              <a:buNone/>
            </a:pPr>
            <a:endParaRPr lang="en-US" dirty="0" smtClean="0">
              <a:solidFill>
                <a:schemeClr val="dk1"/>
              </a:solidFill>
              <a:latin typeface="Open Sans"/>
              <a:ea typeface="Open Sans"/>
              <a:cs typeface="Open Sans"/>
              <a:sym typeface="Open Sans"/>
            </a:endParaRPr>
          </a:p>
          <a:p>
            <a:pPr>
              <a:lnSpc>
                <a:spcPct val="100000"/>
              </a:lnSpc>
              <a:buClr>
                <a:schemeClr val="dk1"/>
              </a:buClr>
              <a:buFont typeface="Open Sans"/>
              <a:buChar char="❏"/>
            </a:pPr>
            <a:endParaRPr lang="en-US" dirty="0">
              <a:solidFill>
                <a:schemeClr val="dk1"/>
              </a:solidFill>
              <a:latin typeface="Open Sans"/>
              <a:ea typeface="Open Sans"/>
              <a:cs typeface="Open Sans"/>
              <a:sym typeface="Open Sans"/>
            </a:endParaRPr>
          </a:p>
        </p:txBody>
      </p:sp>
      <p:sp>
        <p:nvSpPr>
          <p:cNvPr id="9" name="Google Shape;67;p15"/>
          <p:cNvSpPr txBox="1">
            <a:spLocks/>
          </p:cNvSpPr>
          <p:nvPr/>
        </p:nvSpPr>
        <p:spPr>
          <a:xfrm>
            <a:off x="3936068" y="2985768"/>
            <a:ext cx="4523849" cy="19043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spcAft>
                <a:spcPts val="600"/>
              </a:spcAft>
              <a:buFont typeface="Arial"/>
              <a:buNone/>
            </a:pPr>
            <a:r>
              <a:rPr lang="en-US" b="1" dirty="0" smtClean="0">
                <a:solidFill>
                  <a:schemeClr val="dk1"/>
                </a:solidFill>
                <a:latin typeface="Open Sans"/>
                <a:ea typeface="Open Sans"/>
                <a:cs typeface="Open Sans"/>
                <a:sym typeface="Open Sans"/>
              </a:rPr>
              <a:t>Files for Base Solution</a:t>
            </a:r>
            <a:endParaRPr lang="en-US" sz="1400" dirty="0" smtClean="0">
              <a:solidFill>
                <a:schemeClr val="dk1"/>
              </a:solidFill>
              <a:latin typeface="Open Sans"/>
              <a:ea typeface="Open Sans"/>
              <a:cs typeface="Open Sans"/>
              <a:sym typeface="Open Sans"/>
            </a:endParaRPr>
          </a:p>
          <a:p>
            <a:pPr marL="285750" indent="-285750">
              <a:lnSpc>
                <a:spcPct val="100000"/>
              </a:lnSpc>
              <a:spcAft>
                <a:spcPts val="600"/>
              </a:spcAft>
            </a:pPr>
            <a:r>
              <a:rPr lang="en-US" sz="1400" dirty="0" smtClean="0">
                <a:solidFill>
                  <a:srgbClr val="FF0000"/>
                </a:solidFill>
                <a:latin typeface="Open Sans"/>
                <a:ea typeface="Open Sans"/>
                <a:cs typeface="Open Sans"/>
                <a:sym typeface="Open Sans"/>
              </a:rPr>
              <a:t>legal_agreement.docx: </a:t>
            </a:r>
            <a:r>
              <a:rPr lang="en-US" sz="1400" dirty="0" smtClean="0">
                <a:solidFill>
                  <a:schemeClr val="tx1"/>
                </a:solidFill>
                <a:latin typeface="Open Sans"/>
                <a:ea typeface="Open Sans"/>
                <a:cs typeface="Open Sans"/>
                <a:sym typeface="Open Sans"/>
              </a:rPr>
              <a:t>template for legitimation</a:t>
            </a:r>
          </a:p>
          <a:p>
            <a:pPr marL="285750" indent="-285750">
              <a:lnSpc>
                <a:spcPct val="100000"/>
              </a:lnSpc>
              <a:spcAft>
                <a:spcPts val="600"/>
              </a:spcAft>
            </a:pPr>
            <a:r>
              <a:rPr lang="en-US" sz="1400" dirty="0" smtClean="0">
                <a:solidFill>
                  <a:srgbClr val="FF0000"/>
                </a:solidFill>
                <a:latin typeface="Open Sans"/>
                <a:ea typeface="Open Sans"/>
                <a:cs typeface="Open Sans"/>
                <a:sym typeface="Open Sans"/>
              </a:rPr>
              <a:t>drug_input_Lenalidomide.smi*:</a:t>
            </a:r>
            <a:r>
              <a:rPr lang="en-US" sz="1400" dirty="0" smtClean="0">
                <a:solidFill>
                  <a:schemeClr val="dk1"/>
                </a:solidFill>
                <a:latin typeface="Open Sans"/>
                <a:ea typeface="Open Sans"/>
                <a:cs typeface="Open Sans"/>
                <a:sym typeface="Open Sans"/>
              </a:rPr>
              <a:t> drug input file</a:t>
            </a:r>
          </a:p>
          <a:p>
            <a:pPr marL="285750" indent="-285750">
              <a:lnSpc>
                <a:spcPct val="100000"/>
              </a:lnSpc>
              <a:spcAft>
                <a:spcPts val="600"/>
              </a:spcAft>
            </a:pPr>
            <a:r>
              <a:rPr lang="en-US" sz="1400" dirty="0" smtClean="0">
                <a:solidFill>
                  <a:srgbClr val="FF0000"/>
                </a:solidFill>
                <a:latin typeface="Open Sans"/>
                <a:ea typeface="Open Sans"/>
                <a:cs typeface="Open Sans"/>
                <a:sym typeface="Open Sans"/>
              </a:rPr>
              <a:t>drug_result_cyp450.json*</a:t>
            </a:r>
            <a:r>
              <a:rPr lang="en-US" sz="1400" dirty="0" smtClean="0">
                <a:solidFill>
                  <a:schemeClr val="dk1"/>
                </a:solidFill>
                <a:latin typeface="Open Sans"/>
                <a:ea typeface="Open Sans"/>
                <a:cs typeface="Open Sans"/>
                <a:sym typeface="Open Sans"/>
              </a:rPr>
              <a:t>: drug result file, </a:t>
            </a:r>
            <a:r>
              <a:rPr lang="en-US" sz="1400" dirty="0">
                <a:solidFill>
                  <a:schemeClr val="dk1"/>
                </a:solidFill>
                <a:latin typeface="Open Sans"/>
                <a:ea typeface="Open Sans"/>
                <a:cs typeface="Open Sans"/>
                <a:sym typeface="Open Sans"/>
              </a:rPr>
              <a:t>with </a:t>
            </a:r>
            <a:r>
              <a:rPr lang="en-US" sz="1400" dirty="0" smtClean="0">
                <a:solidFill>
                  <a:schemeClr val="dk1"/>
                </a:solidFill>
                <a:latin typeface="Open Sans"/>
                <a:ea typeface="Open Sans"/>
                <a:cs typeface="Open Sans"/>
                <a:sym typeface="Open Sans"/>
              </a:rPr>
              <a:t>value 0.0</a:t>
            </a:r>
          </a:p>
          <a:p>
            <a:pPr marL="285750" indent="-285750">
              <a:lnSpc>
                <a:spcPct val="100000"/>
              </a:lnSpc>
              <a:spcAft>
                <a:spcPts val="600"/>
              </a:spcAft>
            </a:pPr>
            <a:r>
              <a:rPr lang="en-US" sz="1400" dirty="0" smtClean="0">
                <a:solidFill>
                  <a:srgbClr val="FF0000"/>
                </a:solidFill>
                <a:latin typeface="Open Sans"/>
                <a:ea typeface="Open Sans"/>
                <a:cs typeface="Open Sans"/>
                <a:sym typeface="Open Sans"/>
              </a:rPr>
              <a:t>drug_result_solubility.json*: </a:t>
            </a:r>
            <a:r>
              <a:rPr lang="en-US" sz="1400" dirty="0" smtClean="0">
                <a:solidFill>
                  <a:schemeClr val="dk1"/>
                </a:solidFill>
                <a:latin typeface="Open Sans"/>
                <a:ea typeface="Open Sans"/>
                <a:cs typeface="Open Sans"/>
                <a:sym typeface="Open Sans"/>
              </a:rPr>
              <a:t>another drug result </a:t>
            </a:r>
            <a:r>
              <a:rPr lang="en-US" sz="1400" dirty="0">
                <a:solidFill>
                  <a:schemeClr val="dk1"/>
                </a:solidFill>
                <a:latin typeface="Open Sans"/>
                <a:ea typeface="Open Sans"/>
                <a:cs typeface="Open Sans"/>
                <a:sym typeface="Open Sans"/>
              </a:rPr>
              <a:t>file, with value -2.660000086</a:t>
            </a:r>
          </a:p>
          <a:p>
            <a:pPr marL="285750" indent="-285750">
              <a:lnSpc>
                <a:spcPct val="100000"/>
              </a:lnSpc>
            </a:pPr>
            <a:endParaRPr lang="en-US" sz="1400" dirty="0" smtClean="0">
              <a:solidFill>
                <a:schemeClr val="dk1"/>
              </a:solidFill>
              <a:latin typeface="Open Sans"/>
              <a:ea typeface="Open Sans"/>
              <a:cs typeface="Open Sans"/>
              <a:sym typeface="Open Sans"/>
            </a:endParaRPr>
          </a:p>
          <a:p>
            <a:pPr marL="0" indent="0">
              <a:lnSpc>
                <a:spcPct val="100000"/>
              </a:lnSpc>
              <a:buClr>
                <a:schemeClr val="dk1"/>
              </a:buClr>
              <a:buSzPts val="1100"/>
              <a:buFont typeface="Arial"/>
              <a:buNone/>
            </a:pPr>
            <a:endParaRPr lang="en-US" dirty="0" smtClean="0">
              <a:solidFill>
                <a:schemeClr val="dk1"/>
              </a:solidFill>
              <a:latin typeface="Open Sans"/>
              <a:ea typeface="Open Sans"/>
              <a:cs typeface="Open Sans"/>
              <a:sym typeface="Open Sans"/>
            </a:endParaRPr>
          </a:p>
          <a:p>
            <a:pPr>
              <a:lnSpc>
                <a:spcPct val="100000"/>
              </a:lnSpc>
              <a:buClr>
                <a:schemeClr val="dk1"/>
              </a:buClr>
              <a:buFont typeface="Open Sans"/>
              <a:buChar char="❏"/>
            </a:pPr>
            <a:endParaRPr lang="en-US" dirty="0">
              <a:solidFill>
                <a:schemeClr val="dk1"/>
              </a:solidFill>
              <a:latin typeface="Open Sans"/>
              <a:ea typeface="Open Sans"/>
              <a:cs typeface="Open Sans"/>
              <a:sym typeface="Open Sans"/>
            </a:endParaRPr>
          </a:p>
        </p:txBody>
      </p:sp>
      <p:sp>
        <p:nvSpPr>
          <p:cNvPr id="2" name="TextBox 1"/>
          <p:cNvSpPr txBox="1"/>
          <p:nvPr/>
        </p:nvSpPr>
        <p:spPr>
          <a:xfrm>
            <a:off x="3983966" y="4944268"/>
            <a:ext cx="3432432" cy="177095"/>
          </a:xfrm>
          <a:prstGeom prst="rect">
            <a:avLst/>
          </a:prstGeom>
        </p:spPr>
        <p:txBody>
          <a:bodyPr vert="horz" wrap="square" lIns="91440" tIns="45720" rIns="91440" bIns="45720" rtlCol="0">
            <a:noAutofit/>
          </a:bodyPr>
          <a:lstStyle/>
          <a:p>
            <a:pPr marL="0" indent="0">
              <a:buNone/>
            </a:pPr>
            <a:r>
              <a:rPr lang="en-US" sz="800" dirty="0" smtClean="0">
                <a:solidFill>
                  <a:schemeClr val="bg1">
                    <a:lumMod val="50000"/>
                  </a:schemeClr>
                </a:solidFill>
                <a:latin typeface="Open Sans" panose="020B0604020202020204" charset="0"/>
                <a:ea typeface="Open Sans" panose="020B0604020202020204" charset="0"/>
                <a:cs typeface="Open Sans" panose="020B0604020202020204" charset="0"/>
              </a:rPr>
              <a:t>* Drug input and result files are kindly provided by XtalPi</a:t>
            </a:r>
          </a:p>
        </p:txBody>
      </p:sp>
    </p:spTree>
    <p:extLst>
      <p:ext uri="{BB962C8B-B14F-4D97-AF65-F5344CB8AC3E}">
        <p14:creationId xmlns:p14="http://schemas.microsoft.com/office/powerpoint/2010/main" val="3973129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buSzPts val="1100"/>
            </a:pPr>
            <a:r>
              <a:rPr lang="it-IT" dirty="0">
                <a:solidFill>
                  <a:schemeClr val="accent5"/>
                </a:solidFill>
                <a:latin typeface="Oswald"/>
                <a:ea typeface="Oswald"/>
                <a:cs typeface="Oswald"/>
                <a:sym typeface="Oswald"/>
              </a:rPr>
              <a:t>Drug Example </a:t>
            </a:r>
            <a:r>
              <a:rPr lang="it-IT" dirty="0" smtClean="0">
                <a:solidFill>
                  <a:schemeClr val="accent5"/>
                </a:solidFill>
                <a:latin typeface="Oswald"/>
                <a:ea typeface="Oswald"/>
                <a:cs typeface="Oswald"/>
                <a:sym typeface="Oswald"/>
              </a:rPr>
              <a:t>Background</a:t>
            </a:r>
            <a:endParaRPr dirty="0">
              <a:solidFill>
                <a:srgbClr val="2A0048"/>
              </a:solidFill>
              <a:latin typeface="Oswald"/>
              <a:ea typeface="Oswald"/>
              <a:cs typeface="Oswald"/>
              <a:sym typeface="Oswald"/>
            </a:endParaRPr>
          </a:p>
        </p:txBody>
      </p:sp>
      <p:sp>
        <p:nvSpPr>
          <p:cNvPr id="67" name="Google Shape;67;p15"/>
          <p:cNvSpPr txBox="1">
            <a:spLocks noGrp="1"/>
          </p:cNvSpPr>
          <p:nvPr>
            <p:ph type="body" idx="1"/>
          </p:nvPr>
        </p:nvSpPr>
        <p:spPr>
          <a:xfrm>
            <a:off x="311701" y="1327013"/>
            <a:ext cx="7206317" cy="2693400"/>
          </a:xfrm>
          <a:prstGeom prst="rect">
            <a:avLst/>
          </a:prstGeom>
        </p:spPr>
        <p:txBody>
          <a:bodyPr spcFirstLastPara="1" wrap="square" lIns="91425" tIns="91425" rIns="91425" bIns="91425" anchor="t" anchorCtr="0">
            <a:noAutofit/>
          </a:bodyPr>
          <a:lstStyle/>
          <a:p>
            <a:pPr marL="0" lvl="0" indent="0" algn="just">
              <a:lnSpc>
                <a:spcPct val="100000"/>
              </a:lnSpc>
              <a:buNone/>
            </a:pPr>
            <a:r>
              <a:rPr lang="en-US" b="1" dirty="0" smtClean="0">
                <a:solidFill>
                  <a:schemeClr val="dk1"/>
                </a:solidFill>
                <a:latin typeface="Open Sans"/>
                <a:ea typeface="Open Sans"/>
                <a:cs typeface="Open Sans"/>
                <a:sym typeface="Open Sans"/>
              </a:rPr>
              <a:t>Lenalidomide: </a:t>
            </a:r>
            <a:r>
              <a:rPr lang="en-US" sz="1400" dirty="0" smtClean="0">
                <a:solidFill>
                  <a:schemeClr val="dk1"/>
                </a:solidFill>
                <a:latin typeface="Open Sans"/>
                <a:ea typeface="Open Sans"/>
                <a:cs typeface="Open Sans"/>
                <a:sym typeface="Open Sans"/>
              </a:rPr>
              <a:t>a </a:t>
            </a:r>
            <a:r>
              <a:rPr lang="en-US" sz="1400" dirty="0">
                <a:solidFill>
                  <a:schemeClr val="dk1"/>
                </a:solidFill>
                <a:latin typeface="Open Sans"/>
                <a:ea typeface="Open Sans"/>
                <a:cs typeface="Open Sans"/>
                <a:sym typeface="Open Sans"/>
              </a:rPr>
              <a:t>derivative of thalidomide approved by FDA in </a:t>
            </a:r>
            <a:r>
              <a:rPr lang="en-US" sz="1400" dirty="0" smtClean="0">
                <a:solidFill>
                  <a:schemeClr val="dk1"/>
                </a:solidFill>
                <a:latin typeface="Open Sans"/>
                <a:ea typeface="Open Sans"/>
                <a:cs typeface="Open Sans"/>
                <a:sym typeface="Open Sans"/>
              </a:rPr>
              <a:t>2005. It </a:t>
            </a:r>
            <a:r>
              <a:rPr lang="en-US" sz="1400" dirty="0">
                <a:solidFill>
                  <a:schemeClr val="dk1"/>
                </a:solidFill>
                <a:latin typeface="Open Sans"/>
                <a:ea typeface="Open Sans"/>
                <a:cs typeface="Open Sans"/>
                <a:sym typeface="Open Sans"/>
              </a:rPr>
              <a:t>was initially intended as a treatment for multiple myeloma, for which thalidomide is an accepted therapeutic treatment. </a:t>
            </a:r>
            <a:r>
              <a:rPr lang="en-US" sz="1400" dirty="0" smtClean="0">
                <a:solidFill>
                  <a:schemeClr val="dk1"/>
                </a:solidFill>
                <a:latin typeface="Open Sans"/>
                <a:ea typeface="Open Sans"/>
                <a:cs typeface="Open Sans"/>
                <a:sym typeface="Open Sans"/>
              </a:rPr>
              <a:t>Along </a:t>
            </a:r>
            <a:r>
              <a:rPr lang="en-US" sz="1400" dirty="0">
                <a:solidFill>
                  <a:schemeClr val="dk1"/>
                </a:solidFill>
                <a:latin typeface="Open Sans"/>
                <a:ea typeface="Open Sans"/>
                <a:cs typeface="Open Sans"/>
                <a:sym typeface="Open Sans"/>
              </a:rPr>
              <a:t>with several other drugs developed in recent years, lenalidomide has significantly improved overall survival in myeloma (which formerly carried a poor prognosis), although toxicity remains an issue for users</a:t>
            </a:r>
            <a:r>
              <a:rPr lang="en-US" sz="1400" dirty="0" smtClean="0">
                <a:solidFill>
                  <a:schemeClr val="dk1"/>
                </a:solidFill>
                <a:latin typeface="Open Sans"/>
                <a:ea typeface="Open Sans"/>
                <a:cs typeface="Open Sans"/>
                <a:sym typeface="Open Sans"/>
              </a:rPr>
              <a:t>.</a:t>
            </a:r>
          </a:p>
          <a:p>
            <a:pPr marL="0" lvl="0" indent="0" algn="just">
              <a:lnSpc>
                <a:spcPct val="100000"/>
              </a:lnSpc>
              <a:buClr>
                <a:schemeClr val="dk1"/>
              </a:buClr>
              <a:buSzPts val="1100"/>
              <a:buNone/>
            </a:pPr>
            <a:endParaRPr lang="en-US" sz="1400" dirty="0">
              <a:solidFill>
                <a:schemeClr val="dk1"/>
              </a:solidFill>
              <a:latin typeface="Open Sans"/>
              <a:ea typeface="Open Sans"/>
              <a:cs typeface="Open Sans"/>
              <a:sym typeface="Open Sans"/>
            </a:endParaRPr>
          </a:p>
          <a:p>
            <a:pPr marL="0" lvl="0" indent="0" algn="just">
              <a:lnSpc>
                <a:spcPct val="100000"/>
              </a:lnSpc>
              <a:buClr>
                <a:schemeClr val="dk1"/>
              </a:buClr>
              <a:buSzPts val="1100"/>
              <a:buNone/>
            </a:pPr>
            <a:r>
              <a:rPr lang="en-US" b="1" dirty="0">
                <a:solidFill>
                  <a:schemeClr val="dk1"/>
                </a:solidFill>
                <a:latin typeface="Open Sans"/>
                <a:ea typeface="Open Sans"/>
                <a:cs typeface="Open Sans"/>
                <a:sym typeface="Open Sans"/>
              </a:rPr>
              <a:t>CYP450: </a:t>
            </a:r>
            <a:r>
              <a:rPr lang="en-US" sz="1400" dirty="0">
                <a:solidFill>
                  <a:schemeClr val="dk1"/>
                </a:solidFill>
                <a:latin typeface="Open Sans"/>
                <a:ea typeface="Open Sans"/>
                <a:cs typeface="Open Sans"/>
                <a:sym typeface="Open Sans"/>
              </a:rPr>
              <a:t>Cytochrome P450 </a:t>
            </a:r>
            <a:r>
              <a:rPr lang="en-US" sz="1400" dirty="0" smtClean="0">
                <a:solidFill>
                  <a:schemeClr val="dk1"/>
                </a:solidFill>
                <a:latin typeface="Open Sans"/>
                <a:ea typeface="Open Sans"/>
                <a:cs typeface="Open Sans"/>
                <a:sym typeface="Open Sans"/>
              </a:rPr>
              <a:t>are important enzymes in </a:t>
            </a:r>
            <a:r>
              <a:rPr lang="en-US" sz="1400" dirty="0">
                <a:solidFill>
                  <a:schemeClr val="dk1"/>
                </a:solidFill>
                <a:latin typeface="Open Sans"/>
                <a:ea typeface="Open Sans"/>
                <a:cs typeface="Open Sans"/>
                <a:sym typeface="Open Sans"/>
              </a:rPr>
              <a:t>the </a:t>
            </a:r>
            <a:r>
              <a:rPr lang="en-US" sz="1400" dirty="0" smtClean="0">
                <a:solidFill>
                  <a:schemeClr val="dk1"/>
                </a:solidFill>
                <a:latin typeface="Open Sans"/>
                <a:ea typeface="Open Sans"/>
                <a:cs typeface="Open Sans"/>
                <a:sym typeface="Open Sans"/>
              </a:rPr>
              <a:t>body. They oxidizes </a:t>
            </a:r>
            <a:r>
              <a:rPr lang="en-US" sz="1400" dirty="0">
                <a:solidFill>
                  <a:schemeClr val="dk1"/>
                </a:solidFill>
                <a:latin typeface="Open Sans"/>
                <a:ea typeface="Open Sans"/>
                <a:cs typeface="Open Sans"/>
                <a:sym typeface="Open Sans"/>
              </a:rPr>
              <a:t>small foreign organic molecules </a:t>
            </a:r>
            <a:r>
              <a:rPr lang="en-US" sz="1400" dirty="0" smtClean="0">
                <a:solidFill>
                  <a:schemeClr val="dk1"/>
                </a:solidFill>
                <a:latin typeface="Open Sans"/>
                <a:ea typeface="Open Sans"/>
                <a:cs typeface="Open Sans"/>
                <a:sym typeface="Open Sans"/>
              </a:rPr>
              <a:t>(toxins </a:t>
            </a:r>
            <a:r>
              <a:rPr lang="en-US" sz="1400" dirty="0">
                <a:solidFill>
                  <a:schemeClr val="dk1"/>
                </a:solidFill>
                <a:latin typeface="Open Sans"/>
                <a:ea typeface="Open Sans"/>
                <a:cs typeface="Open Sans"/>
                <a:sym typeface="Open Sans"/>
              </a:rPr>
              <a:t>or </a:t>
            </a:r>
            <a:r>
              <a:rPr lang="en-US" sz="1400" dirty="0" smtClean="0">
                <a:solidFill>
                  <a:schemeClr val="dk1"/>
                </a:solidFill>
                <a:latin typeface="Open Sans"/>
                <a:ea typeface="Open Sans"/>
                <a:cs typeface="Open Sans"/>
                <a:sym typeface="Open Sans"/>
              </a:rPr>
              <a:t>drugs), </a:t>
            </a:r>
            <a:r>
              <a:rPr lang="en-US" sz="1400" dirty="0">
                <a:solidFill>
                  <a:schemeClr val="dk1"/>
                </a:solidFill>
                <a:latin typeface="Open Sans"/>
                <a:ea typeface="Open Sans"/>
                <a:cs typeface="Open Sans"/>
                <a:sym typeface="Open Sans"/>
              </a:rPr>
              <a:t>so that they can be removed from the body</a:t>
            </a:r>
            <a:r>
              <a:rPr lang="en-US" sz="1400" dirty="0" smtClean="0">
                <a:solidFill>
                  <a:schemeClr val="dk1"/>
                </a:solidFill>
                <a:latin typeface="Open Sans"/>
                <a:ea typeface="Open Sans"/>
                <a:cs typeface="Open Sans"/>
                <a:sym typeface="Open Sans"/>
              </a:rPr>
              <a:t>. The result value indicates the possibility of a </a:t>
            </a:r>
            <a:r>
              <a:rPr lang="en-US" sz="1400" dirty="0">
                <a:solidFill>
                  <a:schemeClr val="dk1"/>
                </a:solidFill>
                <a:latin typeface="Open Sans"/>
                <a:ea typeface="Open Sans"/>
                <a:cs typeface="Open Sans"/>
                <a:sym typeface="Open Sans"/>
              </a:rPr>
              <a:t>drug </a:t>
            </a:r>
            <a:r>
              <a:rPr lang="en-US" altLang="zh-CN" sz="1400" dirty="0">
                <a:solidFill>
                  <a:schemeClr val="dk1"/>
                </a:solidFill>
                <a:latin typeface="Open Sans"/>
                <a:ea typeface="Open Sans"/>
                <a:cs typeface="Open Sans"/>
                <a:sym typeface="Open Sans"/>
              </a:rPr>
              <a:t>molecule </a:t>
            </a:r>
            <a:r>
              <a:rPr lang="en-US" altLang="zh-CN" sz="1400" dirty="0" smtClean="0">
                <a:solidFill>
                  <a:schemeClr val="dk1"/>
                </a:solidFill>
                <a:latin typeface="Open Sans"/>
                <a:ea typeface="Open Sans"/>
                <a:cs typeface="Open Sans"/>
                <a:sym typeface="Open Sans"/>
              </a:rPr>
              <a:t>being metabolized by CYP450 </a:t>
            </a:r>
            <a:r>
              <a:rPr lang="en-US" sz="1400" dirty="0" smtClean="0">
                <a:solidFill>
                  <a:schemeClr val="dk1"/>
                </a:solidFill>
                <a:latin typeface="Open Sans"/>
                <a:ea typeface="Open Sans"/>
                <a:cs typeface="Open Sans"/>
                <a:sym typeface="Open Sans"/>
              </a:rPr>
              <a:t>enzymes, wherein reasonable range is [0, 1].</a:t>
            </a:r>
          </a:p>
          <a:p>
            <a:pPr marL="0" lvl="0" indent="0" algn="just">
              <a:lnSpc>
                <a:spcPct val="100000"/>
              </a:lnSpc>
              <a:buClr>
                <a:schemeClr val="dk1"/>
              </a:buClr>
              <a:buSzPts val="1100"/>
              <a:buNone/>
            </a:pPr>
            <a:endParaRPr lang="en-US" sz="1400" dirty="0" smtClean="0">
              <a:solidFill>
                <a:schemeClr val="dk1"/>
              </a:solidFill>
              <a:latin typeface="Open Sans"/>
              <a:ea typeface="Open Sans"/>
              <a:cs typeface="Open Sans"/>
              <a:sym typeface="Open Sans"/>
            </a:endParaRPr>
          </a:p>
          <a:p>
            <a:pPr marL="0" lvl="0" indent="0" algn="just">
              <a:lnSpc>
                <a:spcPct val="100000"/>
              </a:lnSpc>
              <a:buClr>
                <a:schemeClr val="dk1"/>
              </a:buClr>
              <a:buSzPts val="1100"/>
              <a:buNone/>
            </a:pPr>
            <a:r>
              <a:rPr lang="en-US" b="1" dirty="0" smtClean="0">
                <a:solidFill>
                  <a:schemeClr val="dk1"/>
                </a:solidFill>
                <a:latin typeface="Open Sans"/>
                <a:ea typeface="Open Sans"/>
                <a:cs typeface="Open Sans"/>
                <a:sym typeface="Open Sans"/>
              </a:rPr>
              <a:t>Solubility: </a:t>
            </a:r>
            <a:r>
              <a:rPr lang="en-US" sz="1400" dirty="0" smtClean="0">
                <a:solidFill>
                  <a:schemeClr val="dk1"/>
                </a:solidFill>
                <a:latin typeface="Open Sans"/>
                <a:ea typeface="Open Sans"/>
                <a:cs typeface="Open Sans"/>
                <a:sym typeface="Open Sans"/>
              </a:rPr>
              <a:t>logarithmic </a:t>
            </a:r>
            <a:r>
              <a:rPr lang="en-US" altLang="zh-CN" sz="1400" dirty="0" smtClean="0">
                <a:solidFill>
                  <a:schemeClr val="dk1"/>
                </a:solidFill>
                <a:latin typeface="Open Sans"/>
                <a:ea typeface="Open Sans"/>
                <a:cs typeface="Open Sans"/>
                <a:sym typeface="Open Sans"/>
              </a:rPr>
              <a:t>value </a:t>
            </a:r>
            <a:r>
              <a:rPr lang="en-US" altLang="zh-CN" sz="1400" dirty="0">
                <a:solidFill>
                  <a:schemeClr val="dk1"/>
                </a:solidFill>
                <a:latin typeface="Open Sans"/>
                <a:ea typeface="Open Sans"/>
                <a:cs typeface="Open Sans"/>
                <a:sym typeface="Open Sans"/>
              </a:rPr>
              <a:t>of </a:t>
            </a:r>
            <a:r>
              <a:rPr lang="en-US" altLang="zh-CN" sz="1400" dirty="0" smtClean="0">
                <a:solidFill>
                  <a:schemeClr val="dk1"/>
                </a:solidFill>
                <a:latin typeface="Open Sans"/>
                <a:ea typeface="Open Sans"/>
                <a:cs typeface="Open Sans"/>
                <a:sym typeface="Open Sans"/>
              </a:rPr>
              <a:t>molecule solubility. Insoluble &lt; -10 &lt; poorly &lt; -8 &lt; moderately &lt; -6 &lt; soluble &lt; -4 &lt; very soluble &lt; -2 &lt; highly soluble. Training set range is [-9, 2], wherein [-5, 2] is proper range for drug discovery.</a:t>
            </a:r>
            <a:endParaRPr lang="en-US" sz="1400" dirty="0" smtClean="0">
              <a:solidFill>
                <a:schemeClr val="dk1"/>
              </a:solidFill>
              <a:latin typeface="Open Sans"/>
              <a:ea typeface="Open Sans"/>
              <a:cs typeface="Open Sans"/>
              <a:sym typeface="Open Sans"/>
            </a:endParaRPr>
          </a:p>
          <a:p>
            <a:pPr marL="0" lvl="0" indent="0" algn="just">
              <a:lnSpc>
                <a:spcPct val="100000"/>
              </a:lnSpc>
              <a:buClr>
                <a:schemeClr val="dk1"/>
              </a:buClr>
              <a:buSzPts val="1100"/>
              <a:buNone/>
            </a:pPr>
            <a:endParaRPr dirty="0">
              <a:solidFill>
                <a:schemeClr val="dk1"/>
              </a:solidFill>
              <a:latin typeface="Open Sans"/>
              <a:ea typeface="Open Sans"/>
              <a:cs typeface="Open Sans"/>
              <a:sym typeface="Open Sans"/>
            </a:endParaRPr>
          </a:p>
          <a:p>
            <a:pPr marL="457200" lvl="0" indent="-342900" algn="just" rtl="0">
              <a:lnSpc>
                <a:spcPct val="100000"/>
              </a:lnSpc>
              <a:spcBef>
                <a:spcPts val="0"/>
              </a:spcBef>
              <a:spcAft>
                <a:spcPts val="0"/>
              </a:spcAft>
              <a:buClr>
                <a:schemeClr val="dk1"/>
              </a:buClr>
              <a:buSzPts val="1800"/>
              <a:buFont typeface="Open Sans"/>
              <a:buChar char="❏"/>
            </a:pPr>
            <a:endParaRPr dirty="0">
              <a:solidFill>
                <a:schemeClr val="dk1"/>
              </a:solidFill>
              <a:latin typeface="Open Sans"/>
              <a:ea typeface="Open Sans"/>
              <a:cs typeface="Open Sans"/>
              <a:sym typeface="Open Sans"/>
            </a:endParaRPr>
          </a:p>
        </p:txBody>
      </p:sp>
      <p:cxnSp>
        <p:nvCxnSpPr>
          <p:cNvPr id="68" name="Google Shape;68;p15"/>
          <p:cNvCxnSpPr/>
          <p:nvPr/>
        </p:nvCxnSpPr>
        <p:spPr>
          <a:xfrm>
            <a:off x="419000" y="1065675"/>
            <a:ext cx="8343600" cy="0"/>
          </a:xfrm>
          <a:prstGeom prst="straightConnector1">
            <a:avLst/>
          </a:prstGeom>
          <a:noFill/>
          <a:ln w="28575" cap="flat" cmpd="sng">
            <a:solidFill>
              <a:srgbClr val="00A3E6"/>
            </a:solidFill>
            <a:prstDash val="solid"/>
            <a:round/>
            <a:headEnd type="none" w="med" len="med"/>
            <a:tailEnd type="none" w="med" len="med"/>
          </a:ln>
        </p:spPr>
      </p:cxnSp>
      <p:pic>
        <p:nvPicPr>
          <p:cNvPr id="69" name="Google Shape;69;p15"/>
          <p:cNvPicPr preferRelativeResize="0"/>
          <p:nvPr/>
        </p:nvPicPr>
        <p:blipFill>
          <a:blip r:embed="rId3">
            <a:alphaModFix/>
          </a:blip>
          <a:stretch>
            <a:fillRect/>
          </a:stretch>
        </p:blipFill>
        <p:spPr>
          <a:xfrm>
            <a:off x="8231622" y="4281750"/>
            <a:ext cx="840125" cy="795549"/>
          </a:xfrm>
          <a:prstGeom prst="rect">
            <a:avLst/>
          </a:prstGeom>
          <a:noFill/>
          <a:ln>
            <a:no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4066" y="1496050"/>
            <a:ext cx="1413550" cy="931896"/>
          </a:xfrm>
          <a:prstGeom prst="rect">
            <a:avLst/>
          </a:prstGeom>
        </p:spPr>
      </p:pic>
      <p:sp>
        <p:nvSpPr>
          <p:cNvPr id="7" name="TextBox 6"/>
          <p:cNvSpPr txBox="1"/>
          <p:nvPr/>
        </p:nvSpPr>
        <p:spPr>
          <a:xfrm>
            <a:off x="311700" y="4892138"/>
            <a:ext cx="3606036" cy="185161"/>
          </a:xfrm>
          <a:prstGeom prst="rect">
            <a:avLst/>
          </a:prstGeom>
        </p:spPr>
        <p:txBody>
          <a:bodyPr vert="horz" wrap="square" lIns="91440" tIns="45720" rIns="91440" bIns="45720" rtlCol="0">
            <a:noAutofit/>
          </a:bodyPr>
          <a:lstStyle/>
          <a:p>
            <a:pPr marL="0" indent="0">
              <a:buNone/>
            </a:pPr>
            <a:r>
              <a:rPr lang="en-US" sz="800" dirty="0" smtClean="0">
                <a:solidFill>
                  <a:schemeClr val="bg1">
                    <a:lumMod val="50000"/>
                  </a:schemeClr>
                </a:solidFill>
                <a:latin typeface="Open Sans" panose="020B0604020202020204" charset="0"/>
                <a:ea typeface="Open Sans" panose="020B0604020202020204" charset="0"/>
                <a:cs typeface="Open Sans" panose="020B0604020202020204" charset="0"/>
              </a:rPr>
              <a:t>* Background of drug example is kindly provided by XtalPi</a:t>
            </a:r>
          </a:p>
        </p:txBody>
      </p:sp>
    </p:spTree>
    <p:extLst>
      <p:ext uri="{BB962C8B-B14F-4D97-AF65-F5344CB8AC3E}">
        <p14:creationId xmlns:p14="http://schemas.microsoft.com/office/powerpoint/2010/main" val="81947041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ormAutofit fontScale="77500" lnSpcReduction="20000"/>
      </a:bodyPr>
      <a:lstStyle>
        <a:defPPr marL="0" indent="0">
          <a:buNone/>
          <a:defRPr sz="2600" b="1" dirty="0" smtClean="0">
            <a:latin typeface="Open Sans" panose="020B0604020202020204" charset="0"/>
            <a:ea typeface="Open Sans" panose="020B0604020202020204" charset="0"/>
            <a:cs typeface="Open Sans" panose="020B0604020202020204" charset="0"/>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TotalTime>
  <Words>2037</Words>
  <Application>Microsoft Office PowerPoint</Application>
  <PresentationFormat>On-screen Show (16:9)</PresentationFormat>
  <Paragraphs>342</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Wingdings</vt:lpstr>
      <vt:lpstr>Arial</vt:lpstr>
      <vt:lpstr>Open Sans</vt:lpstr>
      <vt:lpstr>Oswald</vt:lpstr>
      <vt:lpstr>Courier New</vt:lpstr>
      <vt:lpstr>Simple Light</vt:lpstr>
      <vt:lpstr>MASTER DECK -</vt:lpstr>
      <vt:lpstr>How to Use  Drug R&amp;D Ecosystem</vt:lpstr>
      <vt:lpstr>Summary</vt:lpstr>
      <vt:lpstr>Scenario 1: 101 Handshake</vt:lpstr>
      <vt:lpstr>Scenario 2:Choose the Best</vt:lpstr>
      <vt:lpstr>Scenario 3: Compete for Success</vt:lpstr>
      <vt:lpstr>Code Structure</vt:lpstr>
      <vt:lpstr>Code Structure</vt:lpstr>
      <vt:lpstr>Drug Example Background</vt:lpstr>
      <vt:lpstr>Run the Drug R&amp;D Ecosystem</vt:lpstr>
      <vt:lpstr>Legitimation</vt:lpstr>
      <vt:lpstr>Legitimation</vt:lpstr>
      <vt:lpstr>Loyalty Token Management</vt:lpstr>
      <vt:lpstr>Loyalty Token Management </vt:lpstr>
      <vt:lpstr>Task Management: Create A Task </vt:lpstr>
      <vt:lpstr>Task Management: Create A Task </vt:lpstr>
      <vt:lpstr>Task Management: Apply A Task </vt:lpstr>
      <vt:lpstr>Task Management: Apply A Task</vt:lpstr>
      <vt:lpstr>Task Management: Approve An AI Player</vt:lpstr>
      <vt:lpstr>Task Management: Approve An AI Player</vt:lpstr>
      <vt:lpstr>Task Management: Approve An AI Player</vt:lpstr>
      <vt:lpstr>Task Management: Do AI Computation</vt:lpstr>
      <vt:lpstr>Task Management: Do AI Computation</vt:lpstr>
      <vt:lpstr>Task Management: Verify AI Result</vt:lpstr>
      <vt:lpstr>Task Management: Check Salary and Bonus</vt:lpstr>
      <vt:lpstr>Additions for Scenario 2</vt:lpstr>
      <vt:lpstr>Additions for Scenario 2</vt:lpstr>
      <vt:lpstr>Additions for Scenario 3</vt:lpstr>
      <vt:lpstr>Additions for Scenario 3</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DECK -</dc:title>
  <dc:creator>Revel</dc:creator>
  <cp:lastModifiedBy>Windows User</cp:lastModifiedBy>
  <cp:revision>39</cp:revision>
  <dcterms:modified xsi:type="dcterms:W3CDTF">2018-09-27T15:19:00Z</dcterms:modified>
</cp:coreProperties>
</file>